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347" r:id="rId2"/>
    <p:sldId id="348" r:id="rId3"/>
    <p:sldId id="256" r:id="rId4"/>
    <p:sldId id="257" r:id="rId5"/>
    <p:sldId id="353" r:id="rId6"/>
    <p:sldId id="258" r:id="rId7"/>
    <p:sldId id="259" r:id="rId8"/>
    <p:sldId id="260" r:id="rId9"/>
    <p:sldId id="261" r:id="rId10"/>
    <p:sldId id="354" r:id="rId11"/>
    <p:sldId id="262" r:id="rId12"/>
    <p:sldId id="355" r:id="rId13"/>
    <p:sldId id="263" r:id="rId14"/>
    <p:sldId id="264" r:id="rId15"/>
    <p:sldId id="356" r:id="rId16"/>
    <p:sldId id="265" r:id="rId17"/>
    <p:sldId id="357" r:id="rId18"/>
    <p:sldId id="266" r:id="rId19"/>
    <p:sldId id="267" r:id="rId20"/>
    <p:sldId id="268" r:id="rId21"/>
    <p:sldId id="269" r:id="rId22"/>
    <p:sldId id="270" r:id="rId23"/>
    <p:sldId id="271" r:id="rId24"/>
    <p:sldId id="358" r:id="rId25"/>
    <p:sldId id="272" r:id="rId26"/>
    <p:sldId id="359" r:id="rId27"/>
    <p:sldId id="350" r:id="rId28"/>
    <p:sldId id="349" r:id="rId29"/>
    <p:sldId id="278" r:id="rId30"/>
    <p:sldId id="279" r:id="rId31"/>
    <p:sldId id="280" r:id="rId32"/>
    <p:sldId id="281" r:id="rId33"/>
    <p:sldId id="282" r:id="rId34"/>
    <p:sldId id="360" r:id="rId35"/>
    <p:sldId id="283" r:id="rId36"/>
    <p:sldId id="361" r:id="rId37"/>
    <p:sldId id="284" r:id="rId38"/>
    <p:sldId id="285" r:id="rId39"/>
    <p:sldId id="286" r:id="rId40"/>
    <p:sldId id="362" r:id="rId41"/>
    <p:sldId id="287" r:id="rId42"/>
    <p:sldId id="363" r:id="rId43"/>
    <p:sldId id="288" r:id="rId44"/>
    <p:sldId id="289" r:id="rId45"/>
    <p:sldId id="290" r:id="rId46"/>
    <p:sldId id="291" r:id="rId47"/>
    <p:sldId id="292" r:id="rId48"/>
    <p:sldId id="380" r:id="rId49"/>
    <p:sldId id="294" r:id="rId50"/>
    <p:sldId id="296" r:id="rId51"/>
    <p:sldId id="297" r:id="rId52"/>
    <p:sldId id="295" r:id="rId53"/>
    <p:sldId id="298" r:id="rId54"/>
    <p:sldId id="299" r:id="rId55"/>
    <p:sldId id="300" r:id="rId56"/>
    <p:sldId id="376" r:id="rId57"/>
    <p:sldId id="301" r:id="rId58"/>
    <p:sldId id="365" r:id="rId59"/>
    <p:sldId id="302" r:id="rId60"/>
    <p:sldId id="303" r:id="rId61"/>
    <p:sldId id="304" r:id="rId62"/>
    <p:sldId id="305" r:id="rId63"/>
    <p:sldId id="306" r:id="rId64"/>
    <p:sldId id="366" r:id="rId65"/>
    <p:sldId id="307" r:id="rId66"/>
    <p:sldId id="308" r:id="rId67"/>
    <p:sldId id="309" r:id="rId68"/>
    <p:sldId id="310" r:id="rId69"/>
    <p:sldId id="311" r:id="rId70"/>
    <p:sldId id="367" r:id="rId71"/>
    <p:sldId id="312" r:id="rId72"/>
    <p:sldId id="313" r:id="rId73"/>
    <p:sldId id="314" r:id="rId74"/>
    <p:sldId id="315" r:id="rId75"/>
    <p:sldId id="316" r:id="rId76"/>
    <p:sldId id="317" r:id="rId77"/>
    <p:sldId id="318" r:id="rId78"/>
    <p:sldId id="368" r:id="rId79"/>
    <p:sldId id="319" r:id="rId80"/>
    <p:sldId id="320" r:id="rId81"/>
    <p:sldId id="321" r:id="rId82"/>
    <p:sldId id="369" r:id="rId83"/>
    <p:sldId id="322" r:id="rId84"/>
    <p:sldId id="326" r:id="rId85"/>
    <p:sldId id="327" r:id="rId86"/>
    <p:sldId id="328" r:id="rId87"/>
    <p:sldId id="378" r:id="rId88"/>
    <p:sldId id="329" r:id="rId89"/>
    <p:sldId id="330" r:id="rId90"/>
    <p:sldId id="331" r:id="rId91"/>
    <p:sldId id="370" r:id="rId92"/>
    <p:sldId id="332" r:id="rId93"/>
    <p:sldId id="333" r:id="rId94"/>
    <p:sldId id="334" r:id="rId95"/>
    <p:sldId id="335" r:id="rId96"/>
    <p:sldId id="336" r:id="rId97"/>
    <p:sldId id="337" r:id="rId98"/>
    <p:sldId id="338" r:id="rId99"/>
    <p:sldId id="371" r:id="rId100"/>
    <p:sldId id="339" r:id="rId101"/>
    <p:sldId id="343" r:id="rId102"/>
    <p:sldId id="344" r:id="rId103"/>
    <p:sldId id="379" r:id="rId104"/>
    <p:sldId id="345" r:id="rId105"/>
    <p:sldId id="340" r:id="rId106"/>
    <p:sldId id="351" r:id="rId107"/>
    <p:sldId id="391" r:id="rId108"/>
    <p:sldId id="381" r:id="rId109"/>
    <p:sldId id="382" r:id="rId110"/>
    <p:sldId id="383" r:id="rId111"/>
    <p:sldId id="384" r:id="rId112"/>
    <p:sldId id="385" r:id="rId113"/>
    <p:sldId id="386" r:id="rId114"/>
    <p:sldId id="387" r:id="rId115"/>
    <p:sldId id="388" r:id="rId116"/>
    <p:sldId id="389" r:id="rId117"/>
    <p:sldId id="390" r:id="rId118"/>
    <p:sldId id="374" r:id="rId1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050"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A025EDA6-B0A5-46E7-BC93-62989505BA72}" type="datetimeFigureOut">
              <a:rPr lang="en-US" smtClean="0"/>
              <a:t>4/27/2016</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E36E0837-E3EB-456E-AA7F-AF3422914282}" type="slidenum">
              <a:rPr lang="en-US" smtClean="0"/>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025EDA6-B0A5-46E7-BC93-62989505BA72}" type="datetimeFigureOut">
              <a:rPr lang="en-US" smtClean="0"/>
              <a:t>4/27/2016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6E0837-E3EB-456E-AA7F-AF3422914282}"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1"/>
            <a:ext cx="457200" cy="441325"/>
          </a:xfrm>
        </p:spPr>
        <p:txBody>
          <a:bodyPr/>
          <a:lstStyle/>
          <a:p>
            <a:fld id="{E36E0837-E3EB-456E-AA7F-AF3422914282}" type="slidenum">
              <a:rPr lang="en-US" smtClean="0"/>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025EDA6-B0A5-46E7-BC93-62989505BA72}" type="datetimeFigureOut">
              <a:rPr lang="en-US" smtClean="0"/>
              <a:t>4/27/2016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A025EDA6-B0A5-46E7-BC93-62989505BA72}" type="datetimeFigureOut">
              <a:rPr lang="en-US" smtClean="0"/>
              <a:t>4/27/2016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E36E0837-E3EB-456E-AA7F-AF3422914282}" type="slidenum">
              <a:rPr lang="en-US" smtClean="0"/>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025EDA6-B0A5-46E7-BC93-62989505BA72}" type="datetimeFigureOut">
              <a:rPr lang="en-US" smtClean="0"/>
              <a:t>4/27/2016</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E36E0837-E3EB-456E-AA7F-AF3422914282}" type="slidenum">
              <a:rPr lang="en-US" smtClean="0"/>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A025EDA6-B0A5-46E7-BC93-62989505BA72}" type="datetimeFigureOut">
              <a:rPr lang="en-US" smtClean="0"/>
              <a:t>4/27/2016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6E0837-E3EB-456E-AA7F-AF3422914282}" type="slidenum">
              <a:rPr lang="en-US" smtClean="0"/>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A025EDA6-B0A5-46E7-BC93-62989505BA72}" type="datetimeFigureOut">
              <a:rPr lang="en-US" smtClean="0"/>
              <a:t>4/27/2016</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E36E0837-E3EB-456E-AA7F-AF3422914282}" type="slidenum">
              <a:rPr lang="en-US" smtClean="0"/>
              <a:t>‹#›</a:t>
            </a:fld>
            <a:endParaRPr lang="en-US" dirty="0"/>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025EDA6-B0A5-46E7-BC93-62989505BA72}" type="datetimeFigureOut">
              <a:rPr lang="en-US" smtClean="0"/>
              <a:t>4/27/2016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E36E0837-E3EB-456E-AA7F-AF3422914282}"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A025EDA6-B0A5-46E7-BC93-62989505BA72}" type="datetimeFigureOut">
              <a:rPr lang="en-US" smtClean="0"/>
              <a:t>4/27/2016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E36E0837-E3EB-456E-AA7F-AF3422914282}"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E36E0837-E3EB-456E-AA7F-AF3422914282}" type="slidenum">
              <a:rPr lang="en-US" smtClean="0"/>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fld id="{A025EDA6-B0A5-46E7-BC93-62989505BA72}" type="datetimeFigureOut">
              <a:rPr lang="en-US" smtClean="0"/>
              <a:t>4/27/2016</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p>
            <a:fld id="{E36E0837-E3EB-456E-AA7F-AF3422914282}" type="slidenum">
              <a:rPr lang="en-US" smtClean="0"/>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fld id="{A025EDA6-B0A5-46E7-BC93-62989505BA72}" type="datetimeFigureOut">
              <a:rPr lang="en-US" smtClean="0"/>
              <a:t>4/27/2016</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A025EDA6-B0A5-46E7-BC93-62989505BA72}" type="datetimeFigureOut">
              <a:rPr lang="en-US" smtClean="0"/>
              <a:t>4/27/2016</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E36E0837-E3EB-456E-AA7F-AF3422914282}" type="slidenum">
              <a:rPr lang="en-US" smtClean="0"/>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0.tmp"/><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1.tmp"/><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2.tmp"/><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hyperlink" Target="http://www.wsdot.wa.gov/Partners/APWA/" TargetMode="Externa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3.tmp"/><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4.tmp"/><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6.tmp"/><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87.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88.tmp"/><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89.tmp"/><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0.tmp"/><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91.tmp"/><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92.tmp"/><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3.tmp"/><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94.tmp"/><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5.tmp"/><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hyperlink" Target="mailto:mhoppin@cityoftacoma.org" TargetMode="External"/><Relationship Id="rId7" Type="http://schemas.openxmlformats.org/officeDocument/2006/relationships/hyperlink" Target="mailto:dseabran@cityoftacoma.org" TargetMode="External"/><Relationship Id="rId2" Type="http://schemas.openxmlformats.org/officeDocument/2006/relationships/hyperlink" Target="mailto:mtrohimo@cityoftacoma.org" TargetMode="External"/><Relationship Id="rId1" Type="http://schemas.openxmlformats.org/officeDocument/2006/relationships/slideLayout" Target="../slideLayouts/slideLayout2.xml"/><Relationship Id="rId6" Type="http://schemas.openxmlformats.org/officeDocument/2006/relationships/hyperlink" Target="http://www.cityoftacoma.org/designmanual" TargetMode="External"/><Relationship Id="rId5" Type="http://schemas.openxmlformats.org/officeDocument/2006/relationships/hyperlink" Target="http://www.govme.com/" TargetMode="External"/><Relationship Id="rId4" Type="http://schemas.openxmlformats.org/officeDocument/2006/relationships/hyperlink" Target="mailto:bkidd@cityoftacoma.or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cityoftacoma.org/designmanual" TargetMode="External"/><Relationship Id="rId2" Type="http://schemas.openxmlformats.org/officeDocument/2006/relationships/hyperlink" Target="http://www.govme.com/"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www.wsdot.wa.gov/Partners/APWA/"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cityoftacoma.org/designmanual" TargetMode="External"/><Relationship Id="rId2" Type="http://schemas.openxmlformats.org/officeDocument/2006/relationships/hyperlink" Target="http://www.govme.com/"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0.tmp"/><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1.tmp"/><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6.tmp"/><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8.tmp"/><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9.tmp"/><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0.tmp"/><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2.tmp"/><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4.tmp"/><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6.tmp"/><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7.tmp"/><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8.tmp"/><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9.tmp"/><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hyperlink" Target="http://www.wsdot.wa.gov/Partners/APWA/" TargetMode="Externa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0.tmp"/><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1.tmp"/><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2.tmp"/><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hyperlink" Target="http://www.wsdot.wa.gov/Partners/APWA/" TargetMode="Externa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3.tmp"/><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4.tmp"/><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5.tmp"/><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6.tmp"/><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7.tmp"/><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8.tmp"/><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79.tmp"/><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April </a:t>
            </a:r>
            <a:r>
              <a:rPr lang="en-US" b="1" dirty="0"/>
              <a:t>28, </a:t>
            </a:r>
            <a:r>
              <a:rPr lang="en-US" b="1" dirty="0" smtClean="0"/>
              <a:t>2016 Training</a:t>
            </a:r>
            <a:endParaRPr lang="en-US" b="1" dirty="0"/>
          </a:p>
        </p:txBody>
      </p:sp>
      <p:sp>
        <p:nvSpPr>
          <p:cNvPr id="3" name="Content Placeholder 2"/>
          <p:cNvSpPr>
            <a:spLocks noGrp="1"/>
          </p:cNvSpPr>
          <p:nvPr>
            <p:ph sz="quarter" idx="1"/>
          </p:nvPr>
        </p:nvSpPr>
        <p:spPr>
          <a:xfrm>
            <a:off x="152400" y="1527048"/>
            <a:ext cx="8839200" cy="4949952"/>
          </a:xfrm>
        </p:spPr>
        <p:txBody>
          <a:bodyPr>
            <a:normAutofit lnSpcReduction="10000"/>
          </a:bodyPr>
          <a:lstStyle/>
          <a:p>
            <a:pPr>
              <a:spcAft>
                <a:spcPts val="1200"/>
              </a:spcAft>
            </a:pPr>
            <a:r>
              <a:rPr lang="en-US" sz="2400" b="1" dirty="0"/>
              <a:t>Green Stormwater Infrastructure </a:t>
            </a:r>
            <a:r>
              <a:rPr lang="en-US" sz="2400" b="1" dirty="0" smtClean="0"/>
              <a:t>(GSI) Typical </a:t>
            </a:r>
            <a:r>
              <a:rPr lang="en-US" sz="2400" b="1" dirty="0"/>
              <a:t>Details</a:t>
            </a:r>
          </a:p>
          <a:p>
            <a:pPr>
              <a:spcAft>
                <a:spcPts val="1200"/>
              </a:spcAft>
            </a:pPr>
            <a:r>
              <a:rPr lang="en-US" sz="2400" b="1" dirty="0" smtClean="0"/>
              <a:t>Low Impact Development (LID) </a:t>
            </a:r>
            <a:r>
              <a:rPr lang="en-US" sz="2400" b="1" dirty="0"/>
              <a:t>Standard </a:t>
            </a:r>
            <a:r>
              <a:rPr lang="en-US" sz="2400" b="1" dirty="0" smtClean="0"/>
              <a:t>Details</a:t>
            </a:r>
          </a:p>
          <a:p>
            <a:pPr>
              <a:spcAft>
                <a:spcPts val="1200"/>
              </a:spcAft>
            </a:pPr>
            <a:r>
              <a:rPr lang="en-US" sz="2400" b="1" dirty="0" smtClean="0"/>
              <a:t>Additional NEW City of Tacoma Std Details </a:t>
            </a:r>
          </a:p>
          <a:p>
            <a:pPr>
              <a:spcAft>
                <a:spcPts val="1200"/>
              </a:spcAft>
            </a:pPr>
            <a:r>
              <a:rPr lang="en-US" sz="2400" b="1" dirty="0" smtClean="0"/>
              <a:t>Part of City of Tacoma Right-of-Way Design </a:t>
            </a:r>
            <a:r>
              <a:rPr lang="en-US" sz="2400" b="1" dirty="0"/>
              <a:t>M</a:t>
            </a:r>
            <a:r>
              <a:rPr lang="en-US" sz="2400" b="1" dirty="0" smtClean="0"/>
              <a:t>anual webpage (www.cityoftacoma.org/designmanual)</a:t>
            </a:r>
          </a:p>
          <a:p>
            <a:pPr lvl="1"/>
            <a:r>
              <a:rPr lang="en-US" sz="1900" b="1" dirty="0" smtClean="0"/>
              <a:t>City </a:t>
            </a:r>
            <a:r>
              <a:rPr lang="en-US" sz="1900" b="1" dirty="0"/>
              <a:t>of Tacoma Right-of-Way Design Manual </a:t>
            </a:r>
            <a:r>
              <a:rPr lang="en-US" sz="1900" b="1" dirty="0" smtClean="0"/>
              <a:t>(DM)</a:t>
            </a:r>
          </a:p>
          <a:p>
            <a:pPr lvl="1"/>
            <a:r>
              <a:rPr lang="en-US" sz="1900" b="1" dirty="0" smtClean="0"/>
              <a:t>LID Standard Plans and GSI Typical Details</a:t>
            </a:r>
          </a:p>
          <a:p>
            <a:pPr lvl="1">
              <a:spcAft>
                <a:spcPts val="1200"/>
              </a:spcAft>
            </a:pPr>
            <a:r>
              <a:rPr lang="en-US" sz="1900" b="1" dirty="0" smtClean="0"/>
              <a:t>City of Tacoma Specifications</a:t>
            </a:r>
            <a:endParaRPr lang="en-US" sz="1900" b="1" dirty="0"/>
          </a:p>
          <a:p>
            <a:pPr>
              <a:spcAft>
                <a:spcPts val="1200"/>
              </a:spcAft>
            </a:pPr>
            <a:r>
              <a:rPr lang="en-US" sz="2200" b="1" dirty="0" smtClean="0"/>
              <a:t>On www.govMe.com &amp; www.cityoftacoma.org/designmanual</a:t>
            </a:r>
            <a:endParaRPr lang="en-US" sz="2200" b="1" dirty="0"/>
          </a:p>
        </p:txBody>
      </p:sp>
    </p:spTree>
    <p:extLst>
      <p:ext uri="{BB962C8B-B14F-4D97-AF65-F5344CB8AC3E}">
        <p14:creationId xmlns:p14="http://schemas.microsoft.com/office/powerpoint/2010/main" val="28341098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533400"/>
            <a:ext cx="8229600" cy="400110"/>
          </a:xfrm>
          <a:prstGeom prst="rect">
            <a:avLst/>
          </a:prstGeom>
          <a:noFill/>
        </p:spPr>
        <p:txBody>
          <a:bodyPr wrap="square" rtlCol="0">
            <a:spAutoFit/>
          </a:bodyPr>
          <a:lstStyle/>
          <a:p>
            <a:r>
              <a:rPr lang="en-US" sz="2000" b="1" dirty="0"/>
              <a:t>SWMM </a:t>
            </a:r>
            <a:r>
              <a:rPr lang="en-US" sz="2000" b="1" dirty="0" smtClean="0"/>
              <a:t>Vol. 3  - BMP L603  Downspout Dispersion</a:t>
            </a:r>
            <a:endParaRPr lang="en-US" sz="2000" b="1" dirty="0"/>
          </a:p>
        </p:txBody>
      </p:sp>
      <p:sp>
        <p:nvSpPr>
          <p:cNvPr id="6" name="TextBox 5"/>
          <p:cNvSpPr txBox="1"/>
          <p:nvPr/>
        </p:nvSpPr>
        <p:spPr>
          <a:xfrm>
            <a:off x="609600" y="1219200"/>
            <a:ext cx="8077200" cy="4601260"/>
          </a:xfrm>
          <a:prstGeom prst="rect">
            <a:avLst/>
          </a:prstGeom>
          <a:noFill/>
        </p:spPr>
        <p:txBody>
          <a:bodyPr wrap="square" rtlCol="0">
            <a:spAutoFit/>
          </a:bodyPr>
          <a:lstStyle/>
          <a:p>
            <a:pPr>
              <a:spcAft>
                <a:spcPts val="1200"/>
              </a:spcAft>
            </a:pPr>
            <a:r>
              <a:rPr lang="en-US" sz="2000" dirty="0" smtClean="0"/>
              <a:t>Sizing included in BMP &amp; on detail</a:t>
            </a:r>
          </a:p>
          <a:p>
            <a:pPr>
              <a:spcAft>
                <a:spcPts val="1200"/>
              </a:spcAft>
            </a:pPr>
            <a:r>
              <a:rPr lang="en-US" sz="2000" dirty="0" smtClean="0"/>
              <a:t>No Soil Testing Requirements</a:t>
            </a:r>
          </a:p>
          <a:p>
            <a:pPr>
              <a:spcAft>
                <a:spcPts val="600"/>
              </a:spcAft>
            </a:pPr>
            <a:r>
              <a:rPr lang="en-US" sz="2000" dirty="0" smtClean="0"/>
              <a:t>Must use standard sections and follow all limitations of the BMP</a:t>
            </a:r>
          </a:p>
          <a:p>
            <a:pPr>
              <a:spcAft>
                <a:spcPts val="1200"/>
              </a:spcAft>
            </a:pPr>
            <a:r>
              <a:rPr lang="en-US" sz="2000" dirty="0" smtClean="0"/>
              <a:t>(trench length, trench spacing, pipe type and size)</a:t>
            </a:r>
          </a:p>
          <a:p>
            <a:pPr>
              <a:spcAft>
                <a:spcPts val="1200"/>
              </a:spcAft>
            </a:pPr>
            <a:r>
              <a:rPr lang="en-US" sz="2000" dirty="0" smtClean="0"/>
              <a:t>Vegetated Flow path required (25’ or 50’ length see BMP)</a:t>
            </a:r>
          </a:p>
          <a:p>
            <a:pPr>
              <a:spcAft>
                <a:spcPts val="1200"/>
              </a:spcAft>
            </a:pPr>
            <a:r>
              <a:rPr lang="en-US" sz="2000" dirty="0" smtClean="0"/>
              <a:t>Vegetated Flow Path must be established vegetation.  </a:t>
            </a:r>
          </a:p>
          <a:p>
            <a:pPr>
              <a:spcAft>
                <a:spcPts val="1200"/>
              </a:spcAft>
            </a:pPr>
            <a:r>
              <a:rPr lang="en-US" sz="2000" dirty="0" smtClean="0"/>
              <a:t>For </a:t>
            </a:r>
            <a:r>
              <a:rPr lang="en-US" sz="2000" dirty="0"/>
              <a:t>F</a:t>
            </a:r>
            <a:r>
              <a:rPr lang="en-US" sz="2000" dirty="0" smtClean="0"/>
              <a:t>low Credit - vegetated flow path must be undisturbed native or lawn/landscaped with soil amendments per BMP L613 (Std. Plan GSI-01a-d)</a:t>
            </a:r>
          </a:p>
          <a:p>
            <a:pPr>
              <a:spcAft>
                <a:spcPts val="1200"/>
              </a:spcAft>
            </a:pPr>
            <a:endParaRPr lang="en-US" sz="2000" dirty="0"/>
          </a:p>
          <a:p>
            <a:endParaRPr lang="en-US" dirty="0"/>
          </a:p>
        </p:txBody>
      </p:sp>
    </p:spTree>
    <p:extLst>
      <p:ext uri="{BB962C8B-B14F-4D97-AF65-F5344CB8AC3E}">
        <p14:creationId xmlns:p14="http://schemas.microsoft.com/office/powerpoint/2010/main" val="192138622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614"/>
            <a:ext cx="9144000" cy="6722772"/>
          </a:xfrm>
          <a:prstGeom prst="rect">
            <a:avLst/>
          </a:prstGeom>
        </p:spPr>
      </p:pic>
    </p:spTree>
    <p:extLst>
      <p:ext uri="{BB962C8B-B14F-4D97-AF65-F5344CB8AC3E}">
        <p14:creationId xmlns:p14="http://schemas.microsoft.com/office/powerpoint/2010/main" val="233382544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445"/>
            <a:ext cx="9144000" cy="6763110"/>
          </a:xfrm>
          <a:prstGeom prst="rect">
            <a:avLst/>
          </a:prstGeom>
        </p:spPr>
      </p:pic>
    </p:spTree>
    <p:extLst>
      <p:ext uri="{BB962C8B-B14F-4D97-AF65-F5344CB8AC3E}">
        <p14:creationId xmlns:p14="http://schemas.microsoft.com/office/powerpoint/2010/main" val="194726459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729"/>
            <a:ext cx="9144000" cy="6724542"/>
          </a:xfrm>
          <a:prstGeom prst="rect">
            <a:avLst/>
          </a:prstGeom>
        </p:spPr>
      </p:pic>
    </p:spTree>
    <p:extLst>
      <p:ext uri="{BB962C8B-B14F-4D97-AF65-F5344CB8AC3E}">
        <p14:creationId xmlns:p14="http://schemas.microsoft.com/office/powerpoint/2010/main" val="255339592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04800"/>
            <a:ext cx="8153400" cy="5940088"/>
          </a:xfrm>
          <a:prstGeom prst="rect">
            <a:avLst/>
          </a:prstGeom>
          <a:noFill/>
        </p:spPr>
        <p:txBody>
          <a:bodyPr wrap="square" rtlCol="0">
            <a:spAutoFit/>
          </a:bodyPr>
          <a:lstStyle/>
          <a:p>
            <a:pPr algn="ctr"/>
            <a:r>
              <a:rPr lang="en-US" sz="2200" b="1" dirty="0" smtClean="0"/>
              <a:t>SWMM Vol. 6 - BMP L631 </a:t>
            </a:r>
            <a:r>
              <a:rPr lang="en-US" sz="2200" b="1" dirty="0"/>
              <a:t>P</a:t>
            </a:r>
            <a:r>
              <a:rPr lang="en-US" sz="2200" b="1" dirty="0" smtClean="0"/>
              <a:t>ermeable Pavement</a:t>
            </a:r>
          </a:p>
          <a:p>
            <a:endParaRPr lang="en-US" dirty="0"/>
          </a:p>
          <a:p>
            <a:pPr>
              <a:spcAft>
                <a:spcPts val="1200"/>
              </a:spcAft>
            </a:pPr>
            <a:r>
              <a:rPr lang="en-US" sz="2000" dirty="0" smtClean="0"/>
              <a:t>Soils Report Requirements per Volume 3 Appendix B </a:t>
            </a:r>
          </a:p>
          <a:p>
            <a:pPr>
              <a:spcAft>
                <a:spcPts val="1200"/>
              </a:spcAft>
            </a:pPr>
            <a:r>
              <a:rPr lang="en-US" sz="2000" dirty="0"/>
              <a:t>Additional soils /geotechnical info required to use infiltration for Minimum Requirement #6 Water Quality,  See SWMM Volume 5 Section 7.6.4 – Permeable Pavement alone is not </a:t>
            </a:r>
            <a:r>
              <a:rPr lang="en-US" sz="2000" dirty="0" err="1"/>
              <a:t>WQ</a:t>
            </a:r>
            <a:r>
              <a:rPr lang="en-US" sz="2000" dirty="0"/>
              <a:t> appropriate underlying soils are necessary.</a:t>
            </a:r>
            <a:endParaRPr lang="en-US" sz="2000" dirty="0">
              <a:solidFill>
                <a:srgbClr val="FF0000"/>
              </a:solidFill>
            </a:endParaRPr>
          </a:p>
          <a:p>
            <a:pPr>
              <a:spcAft>
                <a:spcPts val="1200"/>
              </a:spcAft>
            </a:pPr>
            <a:r>
              <a:rPr lang="en-US" sz="2000" dirty="0" smtClean="0"/>
              <a:t>Refer to PD-01 and PD-02 as applicable</a:t>
            </a:r>
          </a:p>
          <a:p>
            <a:pPr>
              <a:spcAft>
                <a:spcPts val="1200"/>
              </a:spcAft>
            </a:pPr>
            <a:r>
              <a:rPr lang="en-US" sz="2000" dirty="0" smtClean="0"/>
              <a:t>WWHM modeling required for reservoir layer sizing</a:t>
            </a:r>
          </a:p>
          <a:p>
            <a:pPr>
              <a:spcAft>
                <a:spcPts val="1200"/>
              </a:spcAft>
            </a:pPr>
            <a:r>
              <a:rPr lang="en-US" sz="2000" dirty="0" smtClean="0"/>
              <a:t>South </a:t>
            </a:r>
            <a:r>
              <a:rPr lang="en-US" sz="2000" dirty="0"/>
              <a:t>Tacoma Groundwater Protection may have additional permitting and water quality requirements, refer to SWMM Volume </a:t>
            </a:r>
            <a:r>
              <a:rPr lang="en-US" sz="2000" dirty="0" smtClean="0"/>
              <a:t>5 </a:t>
            </a:r>
            <a:r>
              <a:rPr lang="en-US" sz="2000" dirty="0"/>
              <a:t>Appendix </a:t>
            </a:r>
            <a:r>
              <a:rPr lang="en-US" sz="2000" dirty="0" smtClean="0"/>
              <a:t>D</a:t>
            </a:r>
            <a:endParaRPr lang="en-US" sz="2000" dirty="0"/>
          </a:p>
          <a:p>
            <a:pPr>
              <a:spcAft>
                <a:spcPts val="1200"/>
              </a:spcAft>
            </a:pPr>
            <a:r>
              <a:rPr lang="en-US" sz="2000" dirty="0" smtClean="0"/>
              <a:t>Limit run-on and must account for it in calculations</a:t>
            </a:r>
          </a:p>
          <a:p>
            <a:pPr>
              <a:spcAft>
                <a:spcPts val="1200"/>
              </a:spcAft>
            </a:pPr>
            <a:r>
              <a:rPr lang="en-US" sz="2000" dirty="0" smtClean="0"/>
              <a:t>See City of Tacoma Right-of-Way Design Manual Chapter 4 </a:t>
            </a:r>
            <a:r>
              <a:rPr lang="en-US" sz="2000" dirty="0"/>
              <a:t>and APWA Standard Specification for Permeable Pavements and Soil Preparation </a:t>
            </a:r>
            <a:r>
              <a:rPr lang="en-US" sz="2000" dirty="0">
                <a:hlinkClick r:id="rId2"/>
              </a:rPr>
              <a:t>http://www.wsdot.wa.gov/Partners/APWA/</a:t>
            </a:r>
            <a:r>
              <a:rPr lang="en-US" sz="2000" dirty="0"/>
              <a:t> </a:t>
            </a:r>
            <a:endParaRPr lang="en-US" sz="2000" dirty="0" smtClean="0"/>
          </a:p>
        </p:txBody>
      </p:sp>
    </p:spTree>
    <p:extLst>
      <p:ext uri="{BB962C8B-B14F-4D97-AF65-F5344CB8AC3E}">
        <p14:creationId xmlns:p14="http://schemas.microsoft.com/office/powerpoint/2010/main" val="145450129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813"/>
            <a:ext cx="9144000" cy="6750373"/>
          </a:xfrm>
          <a:prstGeom prst="rect">
            <a:avLst/>
          </a:prstGeom>
        </p:spPr>
      </p:pic>
    </p:spTree>
    <p:extLst>
      <p:ext uri="{BB962C8B-B14F-4D97-AF65-F5344CB8AC3E}">
        <p14:creationId xmlns:p14="http://schemas.microsoft.com/office/powerpoint/2010/main" val="145357260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614"/>
            <a:ext cx="9144000" cy="6722772"/>
          </a:xfrm>
          <a:prstGeom prst="rect">
            <a:avLst/>
          </a:prstGeom>
        </p:spPr>
      </p:pic>
    </p:spTree>
    <p:extLst>
      <p:ext uri="{BB962C8B-B14F-4D97-AF65-F5344CB8AC3E}">
        <p14:creationId xmlns:p14="http://schemas.microsoft.com/office/powerpoint/2010/main" val="103988307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3" name="Content Placeholder 2"/>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209800" y="1524000"/>
            <a:ext cx="4800600" cy="4572000"/>
          </a:xfrm>
        </p:spPr>
      </p:pic>
    </p:spTree>
    <p:extLst>
      <p:ext uri="{BB962C8B-B14F-4D97-AF65-F5344CB8AC3E}">
        <p14:creationId xmlns:p14="http://schemas.microsoft.com/office/powerpoint/2010/main" val="68441621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details for Road</a:t>
            </a:r>
            <a:endParaRPr lang="en-US" dirty="0"/>
          </a:p>
        </p:txBody>
      </p:sp>
      <p:sp>
        <p:nvSpPr>
          <p:cNvPr id="3" name="Content Placeholder 2"/>
          <p:cNvSpPr>
            <a:spLocks noGrp="1"/>
          </p:cNvSpPr>
          <p:nvPr>
            <p:ph sz="quarter" idx="1"/>
          </p:nvPr>
        </p:nvSpPr>
        <p:spPr/>
        <p:txBody>
          <a:bodyPr/>
          <a:lstStyle/>
          <a:p>
            <a:r>
              <a:rPr lang="en-US" dirty="0" smtClean="0"/>
              <a:t>Channelization</a:t>
            </a:r>
          </a:p>
          <a:p>
            <a:r>
              <a:rPr lang="en-US" dirty="0" smtClean="0"/>
              <a:t>Signage</a:t>
            </a:r>
          </a:p>
          <a:p>
            <a:r>
              <a:rPr lang="en-US" dirty="0" smtClean="0"/>
              <a:t>Bus Stop</a:t>
            </a:r>
          </a:p>
          <a:p>
            <a:r>
              <a:rPr lang="en-US" dirty="0" smtClean="0"/>
              <a:t>Road Markings</a:t>
            </a:r>
          </a:p>
          <a:p>
            <a:r>
              <a:rPr lang="en-US" dirty="0" smtClean="0"/>
              <a:t>Barricades</a:t>
            </a:r>
            <a:endParaRPr lang="en-US" dirty="0"/>
          </a:p>
        </p:txBody>
      </p:sp>
    </p:spTree>
    <p:extLst>
      <p:ext uri="{BB962C8B-B14F-4D97-AF65-F5344CB8AC3E}">
        <p14:creationId xmlns:p14="http://schemas.microsoft.com/office/powerpoint/2010/main" val="201237302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988"/>
            <a:ext cx="9144000" cy="6744023"/>
          </a:xfrm>
          <a:prstGeom prst="rect">
            <a:avLst/>
          </a:prstGeom>
        </p:spPr>
      </p:pic>
    </p:spTree>
    <p:extLst>
      <p:ext uri="{BB962C8B-B14F-4D97-AF65-F5344CB8AC3E}">
        <p14:creationId xmlns:p14="http://schemas.microsoft.com/office/powerpoint/2010/main" val="106853907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132"/>
            <a:ext cx="9144000" cy="6771736"/>
          </a:xfrm>
          <a:prstGeom prst="rect">
            <a:avLst/>
          </a:prstGeom>
        </p:spPr>
      </p:pic>
    </p:spTree>
    <p:extLst>
      <p:ext uri="{BB962C8B-B14F-4D97-AF65-F5344CB8AC3E}">
        <p14:creationId xmlns:p14="http://schemas.microsoft.com/office/powerpoint/2010/main" val="9980474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12" y="0"/>
            <a:ext cx="8970775" cy="6858000"/>
          </a:xfrm>
          <a:prstGeom prst="rect">
            <a:avLst/>
          </a:prstGeom>
        </p:spPr>
      </p:pic>
    </p:spTree>
    <p:extLst>
      <p:ext uri="{BB962C8B-B14F-4D97-AF65-F5344CB8AC3E}">
        <p14:creationId xmlns:p14="http://schemas.microsoft.com/office/powerpoint/2010/main" val="70050618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82"/>
            <a:ext cx="9144000" cy="6825436"/>
          </a:xfrm>
          <a:prstGeom prst="rect">
            <a:avLst/>
          </a:prstGeom>
        </p:spPr>
      </p:pic>
    </p:spTree>
    <p:extLst>
      <p:ext uri="{BB962C8B-B14F-4D97-AF65-F5344CB8AC3E}">
        <p14:creationId xmlns:p14="http://schemas.microsoft.com/office/powerpoint/2010/main" val="390743933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250"/>
            <a:ext cx="9144000" cy="6739499"/>
          </a:xfrm>
          <a:prstGeom prst="rect">
            <a:avLst/>
          </a:prstGeom>
        </p:spPr>
      </p:pic>
    </p:spTree>
    <p:extLst>
      <p:ext uri="{BB962C8B-B14F-4D97-AF65-F5344CB8AC3E}">
        <p14:creationId xmlns:p14="http://schemas.microsoft.com/office/powerpoint/2010/main" val="268035373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652"/>
            <a:ext cx="9144000" cy="6746696"/>
          </a:xfrm>
          <a:prstGeom prst="rect">
            <a:avLst/>
          </a:prstGeom>
        </p:spPr>
      </p:pic>
    </p:spTree>
    <p:extLst>
      <p:ext uri="{BB962C8B-B14F-4D97-AF65-F5344CB8AC3E}">
        <p14:creationId xmlns:p14="http://schemas.microsoft.com/office/powerpoint/2010/main" val="396348932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189"/>
            <a:ext cx="9144000" cy="6733621"/>
          </a:xfrm>
          <a:prstGeom prst="rect">
            <a:avLst/>
          </a:prstGeom>
        </p:spPr>
      </p:pic>
    </p:spTree>
    <p:extLst>
      <p:ext uri="{BB962C8B-B14F-4D97-AF65-F5344CB8AC3E}">
        <p14:creationId xmlns:p14="http://schemas.microsoft.com/office/powerpoint/2010/main" val="3441936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05"/>
            <a:ext cx="9144000" cy="6782590"/>
          </a:xfrm>
          <a:prstGeom prst="rect">
            <a:avLst/>
          </a:prstGeom>
        </p:spPr>
      </p:pic>
    </p:spTree>
    <p:extLst>
      <p:ext uri="{BB962C8B-B14F-4D97-AF65-F5344CB8AC3E}">
        <p14:creationId xmlns:p14="http://schemas.microsoft.com/office/powerpoint/2010/main" val="324446111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352"/>
            <a:ext cx="9144000" cy="6745295"/>
          </a:xfrm>
          <a:prstGeom prst="rect">
            <a:avLst/>
          </a:prstGeom>
        </p:spPr>
      </p:pic>
    </p:spTree>
    <p:extLst>
      <p:ext uri="{BB962C8B-B14F-4D97-AF65-F5344CB8AC3E}">
        <p14:creationId xmlns:p14="http://schemas.microsoft.com/office/powerpoint/2010/main" val="106429008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525"/>
            <a:ext cx="9144000" cy="6650950"/>
          </a:xfrm>
          <a:prstGeom prst="rect">
            <a:avLst/>
          </a:prstGeom>
        </p:spPr>
      </p:pic>
    </p:spTree>
    <p:extLst>
      <p:ext uri="{BB962C8B-B14F-4D97-AF65-F5344CB8AC3E}">
        <p14:creationId xmlns:p14="http://schemas.microsoft.com/office/powerpoint/2010/main" val="291526786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600"/>
            <a:ext cx="9144000" cy="6654800"/>
          </a:xfrm>
          <a:prstGeom prst="rect">
            <a:avLst/>
          </a:prstGeom>
        </p:spPr>
      </p:pic>
    </p:spTree>
    <p:extLst>
      <p:ext uri="{BB962C8B-B14F-4D97-AF65-F5344CB8AC3E}">
        <p14:creationId xmlns:p14="http://schemas.microsoft.com/office/powerpoint/2010/main" val="240003387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Thank You for coming !</a:t>
            </a:r>
            <a:endParaRPr lang="en-US" b="1" dirty="0"/>
          </a:p>
        </p:txBody>
      </p:sp>
      <p:sp>
        <p:nvSpPr>
          <p:cNvPr id="4" name="Content Placeholder 3"/>
          <p:cNvSpPr>
            <a:spLocks noGrp="1"/>
          </p:cNvSpPr>
          <p:nvPr>
            <p:ph sz="quarter" idx="1"/>
          </p:nvPr>
        </p:nvSpPr>
        <p:spPr>
          <a:xfrm>
            <a:off x="76200" y="1527048"/>
            <a:ext cx="9067800" cy="4572000"/>
          </a:xfrm>
        </p:spPr>
        <p:txBody>
          <a:bodyPr>
            <a:normAutofit/>
          </a:bodyPr>
          <a:lstStyle/>
          <a:p>
            <a:pPr marL="0" indent="0">
              <a:buNone/>
            </a:pPr>
            <a:r>
              <a:rPr lang="en-US" dirty="0" smtClean="0"/>
              <a:t>Contact info :</a:t>
            </a:r>
          </a:p>
          <a:p>
            <a:endParaRPr lang="en-US" dirty="0"/>
          </a:p>
          <a:p>
            <a:pPr>
              <a:spcAft>
                <a:spcPts val="1200"/>
              </a:spcAft>
              <a:buFont typeface="Arial" panose="020B0604020202020204" pitchFamily="34" charset="0"/>
              <a:buChar char="•"/>
            </a:pPr>
            <a:r>
              <a:rPr lang="en-US" sz="2200" dirty="0" smtClean="0"/>
              <a:t>Merita Trohimovich 253-502-2103 </a:t>
            </a:r>
            <a:r>
              <a:rPr lang="en-US" sz="2200" dirty="0" smtClean="0">
                <a:hlinkClick r:id="rId2"/>
              </a:rPr>
              <a:t>mtrohimo@cityoftacoma.org</a:t>
            </a:r>
            <a:endParaRPr lang="en-US" sz="2200" dirty="0" smtClean="0"/>
          </a:p>
          <a:p>
            <a:pPr>
              <a:spcAft>
                <a:spcPts val="1200"/>
              </a:spcAft>
              <a:buFont typeface="Arial" panose="020B0604020202020204" pitchFamily="34" charset="0"/>
              <a:buChar char="•"/>
            </a:pPr>
            <a:r>
              <a:rPr lang="en-US" sz="2200" dirty="0" smtClean="0"/>
              <a:t>Mieke Hoppin 253-502-2105 </a:t>
            </a:r>
            <a:r>
              <a:rPr lang="en-US" sz="2200" dirty="0" smtClean="0">
                <a:hlinkClick r:id="rId3"/>
              </a:rPr>
              <a:t>mhoppin@cityoftacoma.org</a:t>
            </a:r>
            <a:r>
              <a:rPr lang="en-US" sz="2200" dirty="0" smtClean="0"/>
              <a:t> </a:t>
            </a:r>
          </a:p>
          <a:p>
            <a:pPr>
              <a:spcAft>
                <a:spcPts val="1200"/>
              </a:spcAft>
              <a:buFont typeface="Arial" panose="020B0604020202020204" pitchFamily="34" charset="0"/>
              <a:buChar char="•"/>
            </a:pPr>
            <a:r>
              <a:rPr lang="en-US" sz="2200" dirty="0" smtClean="0"/>
              <a:t>Brennan Kidd 253-591-5077 </a:t>
            </a:r>
            <a:r>
              <a:rPr lang="en-US" sz="2200" dirty="0" smtClean="0">
                <a:hlinkClick r:id="rId4"/>
              </a:rPr>
              <a:t>bkidd@cityoftacoma.org</a:t>
            </a:r>
            <a:r>
              <a:rPr lang="en-US" sz="2200" dirty="0" smtClean="0"/>
              <a:t> </a:t>
            </a:r>
          </a:p>
          <a:p>
            <a:pPr>
              <a:spcAft>
                <a:spcPts val="1200"/>
              </a:spcAft>
              <a:buFont typeface="Arial" panose="020B0604020202020204" pitchFamily="34" charset="0"/>
              <a:buChar char="•"/>
            </a:pPr>
            <a:r>
              <a:rPr lang="en-US" sz="2200" dirty="0" smtClean="0">
                <a:hlinkClick r:id="rId5"/>
              </a:rPr>
              <a:t>www.govme.com</a:t>
            </a:r>
            <a:endParaRPr lang="en-US" sz="2200" dirty="0" smtClean="0"/>
          </a:p>
          <a:p>
            <a:pPr>
              <a:spcAft>
                <a:spcPts val="1200"/>
              </a:spcAft>
              <a:buFont typeface="Arial" panose="020B0604020202020204" pitchFamily="34" charset="0"/>
              <a:buChar char="•"/>
            </a:pPr>
            <a:r>
              <a:rPr lang="en-US" sz="2200" dirty="0" smtClean="0">
                <a:hlinkClick r:id="rId6"/>
              </a:rPr>
              <a:t>www.cityoftacoma.org/designmanual</a:t>
            </a:r>
            <a:r>
              <a:rPr lang="en-US" sz="2200" dirty="0" smtClean="0"/>
              <a:t> </a:t>
            </a:r>
          </a:p>
          <a:p>
            <a:pPr>
              <a:spcAft>
                <a:spcPts val="1200"/>
              </a:spcAft>
              <a:buFont typeface="Arial" panose="020B0604020202020204" pitchFamily="34" charset="0"/>
              <a:buChar char="•"/>
            </a:pPr>
            <a:r>
              <a:rPr lang="en-US" sz="2200" dirty="0" smtClean="0"/>
              <a:t>Dan Seabrands 253-591-5150 </a:t>
            </a:r>
            <a:r>
              <a:rPr lang="en-US" sz="2200" dirty="0" smtClean="0">
                <a:hlinkClick r:id="rId7"/>
              </a:rPr>
              <a:t>dseabran@cityoftacoma.org</a:t>
            </a:r>
            <a:r>
              <a:rPr lang="en-US" sz="2200" dirty="0" smtClean="0"/>
              <a:t> </a:t>
            </a:r>
            <a:endParaRPr lang="en-US" sz="2200" dirty="0"/>
          </a:p>
        </p:txBody>
      </p:sp>
    </p:spTree>
    <p:extLst>
      <p:ext uri="{BB962C8B-B14F-4D97-AF65-F5344CB8AC3E}">
        <p14:creationId xmlns:p14="http://schemas.microsoft.com/office/powerpoint/2010/main" val="14285797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533400"/>
            <a:ext cx="8229600" cy="400110"/>
          </a:xfrm>
          <a:prstGeom prst="rect">
            <a:avLst/>
          </a:prstGeom>
          <a:noFill/>
        </p:spPr>
        <p:txBody>
          <a:bodyPr wrap="square" rtlCol="0">
            <a:spAutoFit/>
          </a:bodyPr>
          <a:lstStyle/>
          <a:p>
            <a:r>
              <a:rPr lang="en-US" sz="2000" b="1" dirty="0"/>
              <a:t>SWMM </a:t>
            </a:r>
            <a:r>
              <a:rPr lang="en-US" sz="2000" b="1" dirty="0" smtClean="0"/>
              <a:t>Vol. 3 - BMP L604  Perforated Stubout</a:t>
            </a:r>
            <a:endParaRPr lang="en-US" sz="2000" b="1" dirty="0"/>
          </a:p>
        </p:txBody>
      </p:sp>
      <p:sp>
        <p:nvSpPr>
          <p:cNvPr id="6" name="TextBox 5"/>
          <p:cNvSpPr txBox="1"/>
          <p:nvPr/>
        </p:nvSpPr>
        <p:spPr>
          <a:xfrm>
            <a:off x="609600" y="1219200"/>
            <a:ext cx="8077200" cy="3077766"/>
          </a:xfrm>
          <a:prstGeom prst="rect">
            <a:avLst/>
          </a:prstGeom>
          <a:noFill/>
        </p:spPr>
        <p:txBody>
          <a:bodyPr wrap="square" rtlCol="0">
            <a:spAutoFit/>
          </a:bodyPr>
          <a:lstStyle/>
          <a:p>
            <a:pPr>
              <a:spcAft>
                <a:spcPts val="1200"/>
              </a:spcAft>
            </a:pPr>
            <a:r>
              <a:rPr lang="en-US" sz="2000" dirty="0" smtClean="0"/>
              <a:t>Sizing included in BMP and on detail</a:t>
            </a:r>
          </a:p>
          <a:p>
            <a:pPr>
              <a:spcAft>
                <a:spcPts val="1200"/>
              </a:spcAft>
            </a:pPr>
            <a:r>
              <a:rPr lang="en-US" sz="2000" dirty="0" smtClean="0"/>
              <a:t>Soil Report per Volume 3 Appendix B</a:t>
            </a:r>
          </a:p>
          <a:p>
            <a:r>
              <a:rPr lang="en-US" sz="2000" dirty="0" smtClean="0"/>
              <a:t>Must use standard section and follow all limitations of the BMP</a:t>
            </a:r>
          </a:p>
          <a:p>
            <a:pPr>
              <a:spcAft>
                <a:spcPts val="1200"/>
              </a:spcAft>
            </a:pPr>
            <a:r>
              <a:rPr lang="en-US" sz="2000" dirty="0" smtClean="0"/>
              <a:t>(length, materials, pipe type and size)</a:t>
            </a:r>
          </a:p>
          <a:p>
            <a:pPr>
              <a:spcAft>
                <a:spcPts val="1200"/>
              </a:spcAft>
            </a:pPr>
            <a:r>
              <a:rPr lang="en-US" sz="2000" dirty="0" smtClean="0"/>
              <a:t>Amended soil per BMP L613 </a:t>
            </a:r>
            <a:r>
              <a:rPr lang="en-US" sz="2000" dirty="0"/>
              <a:t>(Std. Plan </a:t>
            </a:r>
            <a:r>
              <a:rPr lang="en-US" sz="2000" dirty="0" smtClean="0"/>
              <a:t>GSI-01a-d) required above</a:t>
            </a:r>
          </a:p>
          <a:p>
            <a:endParaRPr lang="en-US" dirty="0"/>
          </a:p>
          <a:p>
            <a:endParaRPr lang="en-US" dirty="0"/>
          </a:p>
          <a:p>
            <a:endParaRPr lang="en-US" dirty="0"/>
          </a:p>
        </p:txBody>
      </p:sp>
    </p:spTree>
    <p:extLst>
      <p:ext uri="{BB962C8B-B14F-4D97-AF65-F5344CB8AC3E}">
        <p14:creationId xmlns:p14="http://schemas.microsoft.com/office/powerpoint/2010/main" val="27844729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33" y="0"/>
            <a:ext cx="8996333" cy="6858000"/>
          </a:xfrm>
          <a:prstGeom prst="rect">
            <a:avLst/>
          </a:prstGeom>
        </p:spPr>
      </p:pic>
    </p:spTree>
    <p:extLst>
      <p:ext uri="{BB962C8B-B14F-4D97-AF65-F5344CB8AC3E}">
        <p14:creationId xmlns:p14="http://schemas.microsoft.com/office/powerpoint/2010/main" val="32656022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58" y="0"/>
            <a:ext cx="9012883" cy="6858000"/>
          </a:xfrm>
          <a:prstGeom prst="rect">
            <a:avLst/>
          </a:prstGeom>
        </p:spPr>
      </p:pic>
    </p:spTree>
    <p:extLst>
      <p:ext uri="{BB962C8B-B14F-4D97-AF65-F5344CB8AC3E}">
        <p14:creationId xmlns:p14="http://schemas.microsoft.com/office/powerpoint/2010/main" val="36892426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533400"/>
            <a:ext cx="8229600" cy="400110"/>
          </a:xfrm>
          <a:prstGeom prst="rect">
            <a:avLst/>
          </a:prstGeom>
          <a:noFill/>
        </p:spPr>
        <p:txBody>
          <a:bodyPr wrap="square" rtlCol="0">
            <a:spAutoFit/>
          </a:bodyPr>
          <a:lstStyle/>
          <a:p>
            <a:r>
              <a:rPr lang="en-US" sz="2000" b="1" dirty="0"/>
              <a:t>SWMM </a:t>
            </a:r>
            <a:r>
              <a:rPr lang="en-US" sz="2000" b="1" dirty="0" smtClean="0"/>
              <a:t>Vol. 3 - BMP L611 and BMP L612  Flow Dispersion</a:t>
            </a:r>
            <a:endParaRPr lang="en-US" sz="2000" b="1" dirty="0"/>
          </a:p>
        </p:txBody>
      </p:sp>
      <p:sp>
        <p:nvSpPr>
          <p:cNvPr id="6" name="TextBox 5"/>
          <p:cNvSpPr txBox="1"/>
          <p:nvPr/>
        </p:nvSpPr>
        <p:spPr>
          <a:xfrm>
            <a:off x="609600" y="1219200"/>
            <a:ext cx="8077200" cy="5293757"/>
          </a:xfrm>
          <a:prstGeom prst="rect">
            <a:avLst/>
          </a:prstGeom>
          <a:noFill/>
        </p:spPr>
        <p:txBody>
          <a:bodyPr wrap="square" rtlCol="0">
            <a:spAutoFit/>
          </a:bodyPr>
          <a:lstStyle/>
          <a:p>
            <a:pPr>
              <a:spcAft>
                <a:spcPts val="1200"/>
              </a:spcAft>
            </a:pPr>
            <a:r>
              <a:rPr lang="en-US" sz="2000" dirty="0" smtClean="0"/>
              <a:t>Sizing included in BMP and on detail</a:t>
            </a:r>
          </a:p>
          <a:p>
            <a:pPr>
              <a:spcAft>
                <a:spcPts val="1200"/>
              </a:spcAft>
            </a:pPr>
            <a:r>
              <a:rPr lang="en-US" sz="2000" dirty="0" smtClean="0"/>
              <a:t>No Soil Report Required</a:t>
            </a:r>
          </a:p>
          <a:p>
            <a:pPr>
              <a:spcAft>
                <a:spcPts val="1200"/>
              </a:spcAft>
            </a:pPr>
            <a:r>
              <a:rPr lang="en-US" sz="2000" dirty="0" smtClean="0"/>
              <a:t>Must use standard section and follow all limitations of the BMP</a:t>
            </a:r>
          </a:p>
          <a:p>
            <a:pPr>
              <a:spcAft>
                <a:spcPts val="1200"/>
              </a:spcAft>
            </a:pPr>
            <a:r>
              <a:rPr lang="en-US" sz="2000" dirty="0" smtClean="0"/>
              <a:t>Minimum 10’ long </a:t>
            </a:r>
            <a:r>
              <a:rPr lang="en-US" sz="2000" dirty="0"/>
              <a:t>v</a:t>
            </a:r>
            <a:r>
              <a:rPr lang="en-US" sz="2000" dirty="0" smtClean="0"/>
              <a:t>egetated </a:t>
            </a:r>
            <a:r>
              <a:rPr lang="en-US" sz="2000" dirty="0" err="1" smtClean="0"/>
              <a:t>flowpath</a:t>
            </a:r>
            <a:r>
              <a:rPr lang="en-US" sz="2000" dirty="0" smtClean="0"/>
              <a:t> required (additional length for contributing area greater than 20’ in width)</a:t>
            </a:r>
            <a:endParaRPr lang="en-US" sz="2000" dirty="0"/>
          </a:p>
          <a:p>
            <a:pPr>
              <a:spcAft>
                <a:spcPts val="1200"/>
              </a:spcAft>
            </a:pPr>
            <a:r>
              <a:rPr lang="en-US" sz="2000" dirty="0"/>
              <a:t>25’ or 50’ </a:t>
            </a:r>
            <a:r>
              <a:rPr lang="en-US" sz="2000" dirty="0" smtClean="0"/>
              <a:t>vegetated  </a:t>
            </a:r>
            <a:r>
              <a:rPr lang="en-US" sz="2000" dirty="0" err="1" smtClean="0"/>
              <a:t>flowpath</a:t>
            </a:r>
            <a:r>
              <a:rPr lang="en-US" sz="2000" dirty="0" smtClean="0"/>
              <a:t> </a:t>
            </a:r>
            <a:r>
              <a:rPr lang="en-US" sz="2000" dirty="0"/>
              <a:t>length </a:t>
            </a:r>
            <a:r>
              <a:rPr lang="en-US" sz="2000" dirty="0" smtClean="0"/>
              <a:t>required for Concentrated Flow Dispersion</a:t>
            </a:r>
            <a:endParaRPr lang="en-US" sz="2000" dirty="0"/>
          </a:p>
          <a:p>
            <a:pPr>
              <a:spcAft>
                <a:spcPts val="1200"/>
              </a:spcAft>
            </a:pPr>
            <a:r>
              <a:rPr lang="en-US" sz="2000" dirty="0" smtClean="0"/>
              <a:t>Vegetated </a:t>
            </a:r>
            <a:r>
              <a:rPr lang="en-US" sz="2000" dirty="0" err="1" smtClean="0"/>
              <a:t>flowpath</a:t>
            </a:r>
            <a:r>
              <a:rPr lang="en-US" sz="2000" dirty="0" smtClean="0"/>
              <a:t> </a:t>
            </a:r>
            <a:r>
              <a:rPr lang="en-US" sz="2000" dirty="0"/>
              <a:t>must be established vegetation.  </a:t>
            </a:r>
            <a:endParaRPr lang="en-US" sz="2000" dirty="0" smtClean="0"/>
          </a:p>
          <a:p>
            <a:pPr>
              <a:spcAft>
                <a:spcPts val="1200"/>
              </a:spcAft>
            </a:pPr>
            <a:r>
              <a:rPr lang="en-US" sz="2000" dirty="0" smtClean="0"/>
              <a:t>For </a:t>
            </a:r>
            <a:r>
              <a:rPr lang="en-US" sz="2000" dirty="0"/>
              <a:t>F</a:t>
            </a:r>
            <a:r>
              <a:rPr lang="en-US" sz="2000" dirty="0" smtClean="0"/>
              <a:t>low </a:t>
            </a:r>
            <a:r>
              <a:rPr lang="en-US" sz="2000" dirty="0"/>
              <a:t>Credit - Vegetated Flow must be undisturbed native or </a:t>
            </a:r>
            <a:r>
              <a:rPr lang="en-US" sz="2000" dirty="0" smtClean="0"/>
              <a:t>lawn/landscaped </a:t>
            </a:r>
            <a:r>
              <a:rPr lang="en-US" sz="2000" dirty="0"/>
              <a:t>with </a:t>
            </a:r>
            <a:r>
              <a:rPr lang="en-US" sz="2000" dirty="0" smtClean="0"/>
              <a:t>soil amendments per BMPL613 </a:t>
            </a:r>
            <a:r>
              <a:rPr lang="en-US" sz="2000" dirty="0"/>
              <a:t>(Std. Plan GSI-01a-d)</a:t>
            </a:r>
          </a:p>
          <a:p>
            <a:pPr>
              <a:spcAft>
                <a:spcPts val="1200"/>
              </a:spcAft>
            </a:pPr>
            <a:endParaRPr lang="en-US" sz="2000" dirty="0"/>
          </a:p>
          <a:p>
            <a:endParaRPr lang="en-US" dirty="0"/>
          </a:p>
        </p:txBody>
      </p:sp>
    </p:spTree>
    <p:extLst>
      <p:ext uri="{BB962C8B-B14F-4D97-AF65-F5344CB8AC3E}">
        <p14:creationId xmlns:p14="http://schemas.microsoft.com/office/powerpoint/2010/main" val="1117595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68" y="0"/>
            <a:ext cx="8990463" cy="6858000"/>
          </a:xfrm>
          <a:prstGeom prst="rect">
            <a:avLst/>
          </a:prstGeom>
        </p:spPr>
      </p:pic>
    </p:spTree>
    <p:extLst>
      <p:ext uri="{BB962C8B-B14F-4D97-AF65-F5344CB8AC3E}">
        <p14:creationId xmlns:p14="http://schemas.microsoft.com/office/powerpoint/2010/main" val="39413531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533400"/>
            <a:ext cx="8229600" cy="400110"/>
          </a:xfrm>
          <a:prstGeom prst="rect">
            <a:avLst/>
          </a:prstGeom>
          <a:noFill/>
        </p:spPr>
        <p:txBody>
          <a:bodyPr wrap="square" rtlCol="0">
            <a:spAutoFit/>
          </a:bodyPr>
          <a:lstStyle/>
          <a:p>
            <a:r>
              <a:rPr lang="en-US" sz="2000" b="1" dirty="0"/>
              <a:t>SWMM </a:t>
            </a:r>
            <a:r>
              <a:rPr lang="en-US" sz="2000" b="1" dirty="0" smtClean="0"/>
              <a:t>Vol. </a:t>
            </a:r>
            <a:r>
              <a:rPr lang="en-US" sz="2000" b="1" dirty="0"/>
              <a:t>6</a:t>
            </a:r>
            <a:r>
              <a:rPr lang="en-US" sz="2000" b="1" dirty="0" smtClean="0"/>
              <a:t> - BMP L631 Vegetated Roof</a:t>
            </a:r>
            <a:endParaRPr lang="en-US" sz="2000" b="1" dirty="0"/>
          </a:p>
        </p:txBody>
      </p:sp>
      <p:sp>
        <p:nvSpPr>
          <p:cNvPr id="6" name="TextBox 5"/>
          <p:cNvSpPr txBox="1"/>
          <p:nvPr/>
        </p:nvSpPr>
        <p:spPr>
          <a:xfrm>
            <a:off x="609600" y="1219200"/>
            <a:ext cx="8077200" cy="3231654"/>
          </a:xfrm>
          <a:prstGeom prst="rect">
            <a:avLst/>
          </a:prstGeom>
          <a:noFill/>
        </p:spPr>
        <p:txBody>
          <a:bodyPr wrap="square" rtlCol="0">
            <a:spAutoFit/>
          </a:bodyPr>
          <a:lstStyle/>
          <a:p>
            <a:pPr>
              <a:spcAft>
                <a:spcPts val="1200"/>
              </a:spcAft>
            </a:pPr>
            <a:r>
              <a:rPr lang="en-US" dirty="0" smtClean="0"/>
              <a:t>LID Technical Guidance contains design criteria</a:t>
            </a:r>
          </a:p>
          <a:p>
            <a:pPr>
              <a:spcAft>
                <a:spcPts val="1200"/>
              </a:spcAft>
            </a:pPr>
            <a:r>
              <a:rPr lang="en-US" dirty="0" smtClean="0"/>
              <a:t>TMC 2.02.160 allows for vegetated roofs</a:t>
            </a:r>
          </a:p>
          <a:p>
            <a:pPr>
              <a:spcAft>
                <a:spcPts val="1200"/>
              </a:spcAft>
            </a:pPr>
            <a:endParaRPr lang="en-US" dirty="0" smtClean="0"/>
          </a:p>
          <a:p>
            <a:pPr>
              <a:spcAft>
                <a:spcPts val="1200"/>
              </a:spcAft>
            </a:pPr>
            <a:endParaRPr lang="en-US" dirty="0"/>
          </a:p>
          <a:p>
            <a:pPr>
              <a:spcAft>
                <a:spcPts val="1200"/>
              </a:spcAft>
            </a:pPr>
            <a:endParaRPr lang="en-US" dirty="0" smtClean="0"/>
          </a:p>
          <a:p>
            <a:pPr>
              <a:spcAft>
                <a:spcPts val="1200"/>
              </a:spcAft>
            </a:pPr>
            <a:r>
              <a:rPr lang="en-US" dirty="0" smtClean="0"/>
              <a:t>Structural information will be required as with any roof.  Information on the vegetated roofing section and materials will be required.</a:t>
            </a:r>
            <a:endParaRPr lang="en-US" dirty="0"/>
          </a:p>
          <a:p>
            <a:endParaRPr lang="en-US" dirty="0"/>
          </a:p>
        </p:txBody>
      </p:sp>
      <p:pic>
        <p:nvPicPr>
          <p:cNvPr id="911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2286000"/>
            <a:ext cx="8143875" cy="84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30095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93" y="0"/>
            <a:ext cx="8987813" cy="6858000"/>
          </a:xfrm>
          <a:prstGeom prst="rect">
            <a:avLst/>
          </a:prstGeom>
        </p:spPr>
      </p:pic>
    </p:spTree>
    <p:extLst>
      <p:ext uri="{BB962C8B-B14F-4D97-AF65-F5344CB8AC3E}">
        <p14:creationId xmlns:p14="http://schemas.microsoft.com/office/powerpoint/2010/main" val="2823992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85" y="0"/>
            <a:ext cx="8987229" cy="6858000"/>
          </a:xfrm>
          <a:prstGeom prst="rect">
            <a:avLst/>
          </a:prstGeom>
        </p:spPr>
      </p:pic>
    </p:spTree>
    <p:extLst>
      <p:ext uri="{BB962C8B-B14F-4D97-AF65-F5344CB8AC3E}">
        <p14:creationId xmlns:p14="http://schemas.microsoft.com/office/powerpoint/2010/main" val="344543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533400"/>
            <a:ext cx="8686800" cy="5940088"/>
          </a:xfrm>
          <a:prstGeom prst="rect">
            <a:avLst/>
          </a:prstGeom>
          <a:noFill/>
        </p:spPr>
        <p:txBody>
          <a:bodyPr wrap="square" rtlCol="0">
            <a:spAutoFit/>
          </a:bodyPr>
          <a:lstStyle/>
          <a:p>
            <a:pPr algn="ctr"/>
            <a:r>
              <a:rPr lang="en-US" sz="2400" b="1" dirty="0" smtClean="0"/>
              <a:t>Green Stormwater Infrastructure Typical Details</a:t>
            </a:r>
          </a:p>
          <a:p>
            <a:endParaRPr lang="en-US" dirty="0"/>
          </a:p>
          <a:p>
            <a:r>
              <a:rPr lang="en-US" sz="2000" dirty="0" smtClean="0"/>
              <a:t>Green Stormwater Infrastructure (GSI) – a set of distributed stormwater best management practices (BMPs) that seek to mimic natural systems and deliver multiple community benefits in addition to stormwater management.  Green stormwater infrastructure can be used at a wide range of landscape scales in place of more traditional stormwater control elements to support the principles of Low Impact Development.</a:t>
            </a:r>
          </a:p>
          <a:p>
            <a:endParaRPr lang="en-US" sz="2000" dirty="0"/>
          </a:p>
          <a:p>
            <a:r>
              <a:rPr lang="en-US" sz="2000" dirty="0" smtClean="0"/>
              <a:t>GSI Typical Details: (non-engineered) mostly for onsite stormwater management (SWMM Minimum Requirement #5 and retrofit)</a:t>
            </a:r>
          </a:p>
          <a:p>
            <a:endParaRPr lang="en-US" sz="2000" dirty="0"/>
          </a:p>
          <a:p>
            <a:r>
              <a:rPr lang="en-US" sz="2000" dirty="0" smtClean="0"/>
              <a:t>Include material Specifications </a:t>
            </a:r>
            <a:r>
              <a:rPr lang="en-US" sz="2000" dirty="0"/>
              <a:t>(WSDOT </a:t>
            </a:r>
            <a:r>
              <a:rPr lang="en-US" sz="2000" dirty="0" smtClean="0"/>
              <a:t>/ </a:t>
            </a:r>
            <a:r>
              <a:rPr lang="en-US" sz="2000" dirty="0"/>
              <a:t>City of </a:t>
            </a:r>
            <a:r>
              <a:rPr lang="en-US" sz="2000" dirty="0" smtClean="0"/>
              <a:t>Tacoma Specification / SWMM)</a:t>
            </a:r>
            <a:endParaRPr lang="en-US" sz="2000" dirty="0"/>
          </a:p>
          <a:p>
            <a:endParaRPr lang="en-US" sz="2000" dirty="0"/>
          </a:p>
          <a:p>
            <a:r>
              <a:rPr lang="en-US" sz="2000" dirty="0" smtClean="0"/>
              <a:t>Adopted </a:t>
            </a:r>
            <a:r>
              <a:rPr lang="en-US" sz="2000" dirty="0"/>
              <a:t>and </a:t>
            </a:r>
            <a:r>
              <a:rPr lang="en-US" sz="2000" dirty="0" smtClean="0"/>
              <a:t>Effective January 7, </a:t>
            </a:r>
            <a:r>
              <a:rPr lang="en-US" sz="2000" dirty="0"/>
              <a:t>2016</a:t>
            </a:r>
          </a:p>
          <a:p>
            <a:endParaRPr lang="en-US" sz="2000" dirty="0"/>
          </a:p>
          <a:p>
            <a:r>
              <a:rPr lang="en-US" sz="2000" dirty="0" smtClean="0"/>
              <a:t>In SWMM &amp; on </a:t>
            </a:r>
            <a:r>
              <a:rPr lang="en-US" sz="2000" dirty="0" smtClean="0">
                <a:hlinkClick r:id="rId2"/>
              </a:rPr>
              <a:t>www.govMe.com</a:t>
            </a:r>
            <a:r>
              <a:rPr lang="en-US" sz="2000" dirty="0" smtClean="0"/>
              <a:t> or </a:t>
            </a:r>
            <a:r>
              <a:rPr lang="en-US" sz="2000" dirty="0" smtClean="0">
                <a:hlinkClick r:id="rId3"/>
              </a:rPr>
              <a:t>www.cityoftacoma.org/designmanual</a:t>
            </a:r>
            <a:r>
              <a:rPr lang="en-US" sz="2000" dirty="0" smtClean="0"/>
              <a:t> </a:t>
            </a:r>
          </a:p>
          <a:p>
            <a:endParaRPr lang="en-US" dirty="0"/>
          </a:p>
        </p:txBody>
      </p:sp>
    </p:spTree>
    <p:extLst>
      <p:ext uri="{BB962C8B-B14F-4D97-AF65-F5344CB8AC3E}">
        <p14:creationId xmlns:p14="http://schemas.microsoft.com/office/powerpoint/2010/main" val="5684846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94" y="0"/>
            <a:ext cx="9007011" cy="6858000"/>
          </a:xfrm>
          <a:prstGeom prst="rect">
            <a:avLst/>
          </a:prstGeom>
        </p:spPr>
      </p:pic>
    </p:spTree>
    <p:extLst>
      <p:ext uri="{BB962C8B-B14F-4D97-AF65-F5344CB8AC3E}">
        <p14:creationId xmlns:p14="http://schemas.microsoft.com/office/powerpoint/2010/main" val="257052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32" y="0"/>
            <a:ext cx="9024135" cy="6858000"/>
          </a:xfrm>
          <a:prstGeom prst="rect">
            <a:avLst/>
          </a:prstGeom>
        </p:spPr>
      </p:pic>
    </p:spTree>
    <p:extLst>
      <p:ext uri="{BB962C8B-B14F-4D97-AF65-F5344CB8AC3E}">
        <p14:creationId xmlns:p14="http://schemas.microsoft.com/office/powerpoint/2010/main" val="21902508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14" y="0"/>
            <a:ext cx="8985172" cy="6858000"/>
          </a:xfrm>
          <a:prstGeom prst="rect">
            <a:avLst/>
          </a:prstGeom>
        </p:spPr>
      </p:pic>
    </p:spTree>
    <p:extLst>
      <p:ext uri="{BB962C8B-B14F-4D97-AF65-F5344CB8AC3E}">
        <p14:creationId xmlns:p14="http://schemas.microsoft.com/office/powerpoint/2010/main" val="26449784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98" y="0"/>
            <a:ext cx="8973403" cy="6858000"/>
          </a:xfrm>
          <a:prstGeom prst="rect">
            <a:avLst/>
          </a:prstGeom>
        </p:spPr>
      </p:pic>
    </p:spTree>
    <p:extLst>
      <p:ext uri="{BB962C8B-B14F-4D97-AF65-F5344CB8AC3E}">
        <p14:creationId xmlns:p14="http://schemas.microsoft.com/office/powerpoint/2010/main" val="2933984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533400"/>
            <a:ext cx="8229600" cy="461665"/>
          </a:xfrm>
          <a:prstGeom prst="rect">
            <a:avLst/>
          </a:prstGeom>
          <a:noFill/>
        </p:spPr>
        <p:txBody>
          <a:bodyPr wrap="square" rtlCol="0">
            <a:spAutoFit/>
          </a:bodyPr>
          <a:lstStyle/>
          <a:p>
            <a:r>
              <a:rPr lang="en-US" sz="2400" b="1" dirty="0" smtClean="0"/>
              <a:t>SWMM Vol. 6 - BMP L601  Rain Gardens</a:t>
            </a:r>
            <a:endParaRPr lang="en-US" sz="2400" b="1" dirty="0"/>
          </a:p>
        </p:txBody>
      </p:sp>
      <p:sp>
        <p:nvSpPr>
          <p:cNvPr id="6" name="TextBox 5"/>
          <p:cNvSpPr txBox="1"/>
          <p:nvPr/>
        </p:nvSpPr>
        <p:spPr>
          <a:xfrm>
            <a:off x="609600" y="1066800"/>
            <a:ext cx="8077200" cy="5878532"/>
          </a:xfrm>
          <a:prstGeom prst="rect">
            <a:avLst/>
          </a:prstGeom>
          <a:noFill/>
        </p:spPr>
        <p:txBody>
          <a:bodyPr wrap="square" rtlCol="0">
            <a:spAutoFit/>
          </a:bodyPr>
          <a:lstStyle/>
          <a:p>
            <a:pPr>
              <a:spcAft>
                <a:spcPts val="1200"/>
              </a:spcAft>
            </a:pPr>
            <a:r>
              <a:rPr lang="en-US" sz="2000" dirty="0" smtClean="0"/>
              <a:t>Sizing Table based on Contributing Area</a:t>
            </a:r>
          </a:p>
          <a:p>
            <a:pPr>
              <a:spcAft>
                <a:spcPts val="1200"/>
              </a:spcAft>
            </a:pPr>
            <a:r>
              <a:rPr lang="en-US" sz="2000" dirty="0" smtClean="0"/>
              <a:t>Soil Report Required  - See Volume 3 Appendix B</a:t>
            </a:r>
          </a:p>
          <a:p>
            <a:pPr>
              <a:spcAft>
                <a:spcPts val="1200"/>
              </a:spcAft>
            </a:pPr>
            <a:r>
              <a:rPr lang="en-US" sz="2000" dirty="0" smtClean="0"/>
              <a:t>Must use standard section and follow all limitations of the BMP</a:t>
            </a:r>
          </a:p>
          <a:p>
            <a:pPr>
              <a:spcAft>
                <a:spcPts val="1200"/>
              </a:spcAft>
            </a:pPr>
            <a:r>
              <a:rPr lang="en-US" sz="2000" dirty="0" smtClean="0"/>
              <a:t>Ponding depth 12 inches for BMP L601 – retrofits may use 6” or 12”</a:t>
            </a:r>
          </a:p>
          <a:p>
            <a:r>
              <a:rPr lang="en-US" sz="2000" dirty="0" smtClean="0"/>
              <a:t>Separate details available for:</a:t>
            </a:r>
          </a:p>
          <a:p>
            <a:pPr marL="285750" indent="-285750">
              <a:buFont typeface="Arial" panose="020B0604020202020204" pitchFamily="34" charset="0"/>
              <a:buChar char="•"/>
            </a:pPr>
            <a:r>
              <a:rPr lang="en-US" sz="2000" dirty="0" smtClean="0"/>
              <a:t>Section (GSI-012)</a:t>
            </a:r>
          </a:p>
          <a:p>
            <a:pPr marL="285750" indent="-285750">
              <a:buFont typeface="Arial" panose="020B0604020202020204" pitchFamily="34" charset="0"/>
              <a:buChar char="•"/>
            </a:pPr>
            <a:r>
              <a:rPr lang="en-US" sz="2000" dirty="0" smtClean="0"/>
              <a:t>Inlet (GSI-013, GSI-014)</a:t>
            </a:r>
          </a:p>
          <a:p>
            <a:pPr marL="285750" indent="-285750">
              <a:buFont typeface="Arial" panose="020B0604020202020204" pitchFamily="34" charset="0"/>
              <a:buChar char="•"/>
            </a:pPr>
            <a:r>
              <a:rPr lang="en-US" sz="2000" dirty="0" smtClean="0"/>
              <a:t>Overflow (GSI-015, GSI-016)</a:t>
            </a:r>
          </a:p>
          <a:p>
            <a:pPr marL="285750" indent="-285750">
              <a:buFont typeface="Arial" panose="020B0604020202020204" pitchFamily="34" charset="0"/>
              <a:buChar char="•"/>
            </a:pPr>
            <a:r>
              <a:rPr lang="en-US" sz="2000" dirty="0" smtClean="0"/>
              <a:t>Planting Plan (GSI-011)</a:t>
            </a:r>
            <a:r>
              <a:rPr lang="en-US" sz="2000" dirty="0"/>
              <a:t> – can be redlined for site</a:t>
            </a:r>
          </a:p>
          <a:p>
            <a:endParaRPr lang="en-US" sz="2000" dirty="0" smtClean="0"/>
          </a:p>
          <a:p>
            <a:r>
              <a:rPr lang="en-US" sz="2000" dirty="0" smtClean="0"/>
              <a:t>Overflow can not damage downstream properties</a:t>
            </a:r>
          </a:p>
          <a:p>
            <a:endParaRPr lang="en-US" sz="2000" dirty="0"/>
          </a:p>
          <a:p>
            <a:r>
              <a:rPr lang="en-US" sz="2000" dirty="0" smtClean="0"/>
              <a:t>For Bioretention Refer to:</a:t>
            </a:r>
          </a:p>
          <a:p>
            <a:r>
              <a:rPr lang="en-US" sz="2000" dirty="0" smtClean="0"/>
              <a:t>Volume 6 - BMP L630 Bioretention and Standard Plans GSI -03 and GSI-06 series</a:t>
            </a:r>
          </a:p>
          <a:p>
            <a:endParaRPr lang="en-US" dirty="0"/>
          </a:p>
          <a:p>
            <a:endParaRPr lang="en-US" dirty="0"/>
          </a:p>
        </p:txBody>
      </p:sp>
    </p:spTree>
    <p:extLst>
      <p:ext uri="{BB962C8B-B14F-4D97-AF65-F5344CB8AC3E}">
        <p14:creationId xmlns:p14="http://schemas.microsoft.com/office/powerpoint/2010/main" val="15174628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79" y="0"/>
            <a:ext cx="8957041" cy="6858000"/>
          </a:xfrm>
          <a:prstGeom prst="rect">
            <a:avLst/>
          </a:prstGeom>
        </p:spPr>
      </p:pic>
    </p:spTree>
    <p:extLst>
      <p:ext uri="{BB962C8B-B14F-4D97-AF65-F5344CB8AC3E}">
        <p14:creationId xmlns:p14="http://schemas.microsoft.com/office/powerpoint/2010/main" val="29952231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533400"/>
            <a:ext cx="8229600" cy="461665"/>
          </a:xfrm>
          <a:prstGeom prst="rect">
            <a:avLst/>
          </a:prstGeom>
          <a:noFill/>
        </p:spPr>
        <p:txBody>
          <a:bodyPr wrap="square" rtlCol="0">
            <a:spAutoFit/>
          </a:bodyPr>
          <a:lstStyle/>
          <a:p>
            <a:r>
              <a:rPr lang="en-US" sz="2400" b="1" dirty="0" smtClean="0"/>
              <a:t>SWMM Vol. 6 - BMP L633  Permeable Pavement </a:t>
            </a:r>
          </a:p>
        </p:txBody>
      </p:sp>
      <p:sp>
        <p:nvSpPr>
          <p:cNvPr id="6" name="TextBox 5"/>
          <p:cNvSpPr txBox="1"/>
          <p:nvPr/>
        </p:nvSpPr>
        <p:spPr>
          <a:xfrm>
            <a:off x="609600" y="1143000"/>
            <a:ext cx="8077200" cy="4708981"/>
          </a:xfrm>
          <a:prstGeom prst="rect">
            <a:avLst/>
          </a:prstGeom>
          <a:noFill/>
        </p:spPr>
        <p:txBody>
          <a:bodyPr wrap="square" rtlCol="0">
            <a:spAutoFit/>
          </a:bodyPr>
          <a:lstStyle/>
          <a:p>
            <a:pPr>
              <a:spcAft>
                <a:spcPts val="1200"/>
              </a:spcAft>
            </a:pPr>
            <a:r>
              <a:rPr lang="en-US" sz="2000" dirty="0" smtClean="0"/>
              <a:t>Soils Report Required - See to Volume 3 Appendix B</a:t>
            </a:r>
          </a:p>
          <a:p>
            <a:pPr>
              <a:spcAft>
                <a:spcPts val="1200"/>
              </a:spcAft>
            </a:pPr>
            <a:r>
              <a:rPr lang="en-US" sz="2000" dirty="0" smtClean="0"/>
              <a:t>Minimum reservoir section per typical detail </a:t>
            </a:r>
          </a:p>
          <a:p>
            <a:pPr>
              <a:spcAft>
                <a:spcPts val="1200"/>
              </a:spcAft>
            </a:pPr>
            <a:r>
              <a:rPr lang="en-US" sz="2000" dirty="0" smtClean="0"/>
              <a:t>WWHM modeling not required for SFR or Duplex unless special circumstances (larger than typical driveway size, run-on directed to permeable pavement, etc.)</a:t>
            </a:r>
          </a:p>
          <a:p>
            <a:pPr>
              <a:spcAft>
                <a:spcPts val="1200"/>
              </a:spcAft>
            </a:pPr>
            <a:r>
              <a:rPr lang="en-US" sz="2000" dirty="0" smtClean="0"/>
              <a:t>Additional considerations will be required from applicant for driveways that slope towards the structure</a:t>
            </a:r>
            <a:endParaRPr lang="en-US" sz="2000" dirty="0"/>
          </a:p>
          <a:p>
            <a:r>
              <a:rPr lang="en-US" sz="2000" dirty="0" smtClean="0"/>
              <a:t>Must use standard section and follow all limitations of the BMP</a:t>
            </a:r>
          </a:p>
          <a:p>
            <a:r>
              <a:rPr lang="en-US" sz="2000" dirty="0" smtClean="0"/>
              <a:t>(section depths and materials)</a:t>
            </a:r>
          </a:p>
          <a:p>
            <a:endParaRPr lang="en-US" sz="2000" dirty="0"/>
          </a:p>
          <a:p>
            <a:r>
              <a:rPr lang="en-US" sz="2000" dirty="0" smtClean="0"/>
              <a:t>Recommend Using APWA Standard Specification for Permeable Pavements and </a:t>
            </a:r>
            <a:r>
              <a:rPr lang="en-US" sz="2000" dirty="0"/>
              <a:t>Soil Preparation </a:t>
            </a:r>
            <a:r>
              <a:rPr lang="en-US" sz="2000" dirty="0">
                <a:hlinkClick r:id="rId2"/>
              </a:rPr>
              <a:t>http://www.wsdot.wa.gov/Partners/APWA</a:t>
            </a:r>
            <a:r>
              <a:rPr lang="en-US" sz="2000" dirty="0" smtClean="0">
                <a:hlinkClick r:id="rId2"/>
              </a:rPr>
              <a:t>/</a:t>
            </a:r>
            <a:r>
              <a:rPr lang="en-US" sz="2000" dirty="0" smtClean="0"/>
              <a:t> </a:t>
            </a:r>
          </a:p>
        </p:txBody>
      </p:sp>
    </p:spTree>
    <p:extLst>
      <p:ext uri="{BB962C8B-B14F-4D97-AF65-F5344CB8AC3E}">
        <p14:creationId xmlns:p14="http://schemas.microsoft.com/office/powerpoint/2010/main" val="26044125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3" name="Content Placeholder 2"/>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505744" y="1527175"/>
            <a:ext cx="6096000" cy="4572000"/>
          </a:xfrm>
        </p:spPr>
      </p:pic>
    </p:spTree>
    <p:extLst>
      <p:ext uri="{BB962C8B-B14F-4D97-AF65-F5344CB8AC3E}">
        <p14:creationId xmlns:p14="http://schemas.microsoft.com/office/powerpoint/2010/main" val="30023509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533400"/>
            <a:ext cx="8229600" cy="5970865"/>
          </a:xfrm>
          <a:prstGeom prst="rect">
            <a:avLst/>
          </a:prstGeom>
          <a:noFill/>
        </p:spPr>
        <p:txBody>
          <a:bodyPr wrap="square" rtlCol="0">
            <a:spAutoFit/>
          </a:bodyPr>
          <a:lstStyle/>
          <a:p>
            <a:r>
              <a:rPr lang="en-US" sz="2400" b="1" dirty="0" smtClean="0"/>
              <a:t>Low Impact Development Standard Plans Project</a:t>
            </a:r>
          </a:p>
          <a:p>
            <a:endParaRPr lang="en-US" dirty="0"/>
          </a:p>
          <a:p>
            <a:pPr>
              <a:spcAft>
                <a:spcPts val="1200"/>
              </a:spcAft>
            </a:pPr>
            <a:r>
              <a:rPr lang="en-US" sz="2000" dirty="0" smtClean="0"/>
              <a:t>Green Stormwater Infrastructure and Low Impact Development facilities / Engineered facilities (typically)</a:t>
            </a:r>
          </a:p>
          <a:p>
            <a:pPr>
              <a:spcAft>
                <a:spcPts val="1200"/>
              </a:spcAft>
            </a:pPr>
            <a:r>
              <a:rPr lang="en-US" sz="2000" dirty="0" smtClean="0"/>
              <a:t>Required for use in Right-of-Way unless approved otherwise by City of Tacoma / May be applicable to onsite (private property)</a:t>
            </a:r>
          </a:p>
          <a:p>
            <a:pPr>
              <a:spcAft>
                <a:spcPts val="1200"/>
              </a:spcAft>
            </a:pPr>
            <a:r>
              <a:rPr lang="en-US" sz="2000" dirty="0" smtClean="0"/>
              <a:t>Located in various categories of the Standard Plans based on subject</a:t>
            </a:r>
          </a:p>
          <a:p>
            <a:pPr>
              <a:spcAft>
                <a:spcPts val="1200"/>
              </a:spcAft>
            </a:pPr>
            <a:r>
              <a:rPr lang="en-US" sz="2000" dirty="0" smtClean="0"/>
              <a:t>New Category Green Stormwater Infrastructure</a:t>
            </a:r>
            <a:endParaRPr lang="en-US" sz="2000" dirty="0"/>
          </a:p>
          <a:p>
            <a:pPr>
              <a:spcAft>
                <a:spcPts val="1200"/>
              </a:spcAft>
            </a:pPr>
            <a:r>
              <a:rPr lang="en-US" sz="2000" dirty="0" smtClean="0"/>
              <a:t>Part </a:t>
            </a:r>
            <a:r>
              <a:rPr lang="en-US" sz="2000" dirty="0"/>
              <a:t>of City of Tacoma Right-of-Way Design Manual webpage </a:t>
            </a:r>
            <a:endParaRPr lang="en-US" sz="2000" dirty="0" smtClean="0"/>
          </a:p>
          <a:p>
            <a:pPr marL="800100" lvl="1" indent="-342900">
              <a:buFont typeface="Arial" panose="020B0604020202020204" pitchFamily="34" charset="0"/>
              <a:buChar char="•"/>
            </a:pPr>
            <a:r>
              <a:rPr lang="en-US" sz="2000" dirty="0" smtClean="0"/>
              <a:t>City of Tacoma Right-of-Way Design Manual</a:t>
            </a:r>
          </a:p>
          <a:p>
            <a:pPr marL="800100" lvl="1" indent="-342900">
              <a:buFont typeface="Arial" panose="020B0604020202020204" pitchFamily="34" charset="0"/>
              <a:buChar char="•"/>
            </a:pPr>
            <a:r>
              <a:rPr lang="en-US" sz="2000" dirty="0" smtClean="0"/>
              <a:t>LID </a:t>
            </a:r>
            <a:r>
              <a:rPr lang="en-US" sz="2000" dirty="0"/>
              <a:t>Standard Plans and GSI Typical Details</a:t>
            </a:r>
          </a:p>
          <a:p>
            <a:pPr marL="800100" lvl="1" indent="-342900">
              <a:spcAft>
                <a:spcPts val="1200"/>
              </a:spcAft>
              <a:buFont typeface="Arial" panose="020B0604020202020204" pitchFamily="34" charset="0"/>
              <a:buChar char="•"/>
            </a:pPr>
            <a:r>
              <a:rPr lang="en-US" sz="2000" dirty="0"/>
              <a:t>City of Tacoma Specifications</a:t>
            </a:r>
          </a:p>
          <a:p>
            <a:pPr>
              <a:spcAft>
                <a:spcPts val="1200"/>
              </a:spcAft>
            </a:pPr>
            <a:r>
              <a:rPr lang="en-US" sz="2000" dirty="0" smtClean="0"/>
              <a:t>Standard Plans Adopted </a:t>
            </a:r>
            <a:r>
              <a:rPr lang="en-US" sz="2000" dirty="0"/>
              <a:t>and Effective April 4, 2016</a:t>
            </a:r>
          </a:p>
          <a:p>
            <a:pPr>
              <a:spcAft>
                <a:spcPts val="1200"/>
              </a:spcAft>
            </a:pPr>
            <a:r>
              <a:rPr lang="en-US" sz="2000" dirty="0"/>
              <a:t>On </a:t>
            </a:r>
            <a:r>
              <a:rPr lang="en-US" sz="2000" dirty="0" smtClean="0">
                <a:hlinkClick r:id="rId2"/>
              </a:rPr>
              <a:t>www.govMe.com</a:t>
            </a:r>
            <a:r>
              <a:rPr lang="en-US" sz="2000" dirty="0" smtClean="0"/>
              <a:t>  </a:t>
            </a:r>
            <a:r>
              <a:rPr lang="en-US" sz="2000" dirty="0"/>
              <a:t>&amp; </a:t>
            </a:r>
            <a:r>
              <a:rPr lang="en-US" sz="2000" dirty="0" smtClean="0">
                <a:hlinkClick r:id="rId3"/>
              </a:rPr>
              <a:t>www.cityoftacoma.org/designmanual</a:t>
            </a:r>
            <a:r>
              <a:rPr lang="en-US" sz="2000" dirty="0" smtClean="0"/>
              <a:t> </a:t>
            </a:r>
            <a:endParaRPr lang="en-US" sz="2000" dirty="0"/>
          </a:p>
          <a:p>
            <a:pPr>
              <a:spcAft>
                <a:spcPts val="1200"/>
              </a:spcAft>
            </a:pPr>
            <a:endParaRPr lang="en-US" sz="2000" dirty="0">
              <a:solidFill>
                <a:srgbClr val="FF0000"/>
              </a:solidFill>
            </a:endParaRPr>
          </a:p>
        </p:txBody>
      </p:sp>
    </p:spTree>
    <p:extLst>
      <p:ext uri="{BB962C8B-B14F-4D97-AF65-F5344CB8AC3E}">
        <p14:creationId xmlns:p14="http://schemas.microsoft.com/office/powerpoint/2010/main" val="37206181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473"/>
            <a:ext cx="9144000" cy="6709054"/>
          </a:xfrm>
          <a:prstGeom prst="rect">
            <a:avLst/>
          </a:prstGeom>
        </p:spPr>
      </p:pic>
    </p:spTree>
    <p:extLst>
      <p:ext uri="{BB962C8B-B14F-4D97-AF65-F5344CB8AC3E}">
        <p14:creationId xmlns:p14="http://schemas.microsoft.com/office/powerpoint/2010/main" val="33363333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83" y="0"/>
            <a:ext cx="8991034" cy="6858000"/>
          </a:xfrm>
          <a:prstGeom prst="rect">
            <a:avLst/>
          </a:prstGeom>
        </p:spPr>
      </p:pic>
    </p:spTree>
    <p:extLst>
      <p:ext uri="{BB962C8B-B14F-4D97-AF65-F5344CB8AC3E}">
        <p14:creationId xmlns:p14="http://schemas.microsoft.com/office/powerpoint/2010/main" val="12083827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102"/>
            <a:ext cx="9144000" cy="6695796"/>
          </a:xfrm>
          <a:prstGeom prst="rect">
            <a:avLst/>
          </a:prstGeom>
        </p:spPr>
      </p:pic>
    </p:spTree>
    <p:extLst>
      <p:ext uri="{BB962C8B-B14F-4D97-AF65-F5344CB8AC3E}">
        <p14:creationId xmlns:p14="http://schemas.microsoft.com/office/powerpoint/2010/main" val="8271634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9"/>
            <a:ext cx="9144000" cy="6650182"/>
          </a:xfrm>
          <a:prstGeom prst="rect">
            <a:avLst/>
          </a:prstGeom>
        </p:spPr>
      </p:pic>
    </p:spTree>
    <p:extLst>
      <p:ext uri="{BB962C8B-B14F-4D97-AF65-F5344CB8AC3E}">
        <p14:creationId xmlns:p14="http://schemas.microsoft.com/office/powerpoint/2010/main" val="32034277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591"/>
            <a:ext cx="9144000" cy="6726818"/>
          </a:xfrm>
          <a:prstGeom prst="rect">
            <a:avLst/>
          </a:prstGeom>
        </p:spPr>
      </p:pic>
    </p:spTree>
    <p:extLst>
      <p:ext uri="{BB962C8B-B14F-4D97-AF65-F5344CB8AC3E}">
        <p14:creationId xmlns:p14="http://schemas.microsoft.com/office/powerpoint/2010/main" val="15393713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096"/>
            <a:ext cx="9144000" cy="6683808"/>
          </a:xfrm>
          <a:prstGeom prst="rect">
            <a:avLst/>
          </a:prstGeom>
        </p:spPr>
      </p:pic>
    </p:spTree>
    <p:extLst>
      <p:ext uri="{BB962C8B-B14F-4D97-AF65-F5344CB8AC3E}">
        <p14:creationId xmlns:p14="http://schemas.microsoft.com/office/powerpoint/2010/main" val="7501967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533400"/>
            <a:ext cx="8534400" cy="369332"/>
          </a:xfrm>
          <a:prstGeom prst="rect">
            <a:avLst/>
          </a:prstGeom>
          <a:noFill/>
        </p:spPr>
        <p:txBody>
          <a:bodyPr wrap="square" rtlCol="0">
            <a:spAutoFit/>
          </a:bodyPr>
          <a:lstStyle/>
          <a:p>
            <a:pPr algn="ctr"/>
            <a:r>
              <a:rPr lang="en-US" b="1" dirty="0"/>
              <a:t>SWMM </a:t>
            </a:r>
            <a:r>
              <a:rPr lang="en-US" b="1" dirty="0" smtClean="0"/>
              <a:t>Vol. 3  - BMP L613 Post-Construction Soil Quality and Depth</a:t>
            </a:r>
            <a:endParaRPr lang="en-US" b="1" dirty="0"/>
          </a:p>
        </p:txBody>
      </p:sp>
      <p:sp>
        <p:nvSpPr>
          <p:cNvPr id="6" name="TextBox 5"/>
          <p:cNvSpPr txBox="1"/>
          <p:nvPr/>
        </p:nvSpPr>
        <p:spPr>
          <a:xfrm>
            <a:off x="609600" y="1219200"/>
            <a:ext cx="8077200" cy="3077766"/>
          </a:xfrm>
          <a:prstGeom prst="rect">
            <a:avLst/>
          </a:prstGeom>
          <a:noFill/>
        </p:spPr>
        <p:txBody>
          <a:bodyPr wrap="square" rtlCol="0">
            <a:spAutoFit/>
          </a:bodyPr>
          <a:lstStyle/>
          <a:p>
            <a:r>
              <a:rPr lang="en-US" sz="2000" dirty="0" smtClean="0"/>
              <a:t>Choose one option for each location as appropriate</a:t>
            </a:r>
          </a:p>
          <a:p>
            <a:endParaRPr lang="en-US" sz="2000" dirty="0"/>
          </a:p>
          <a:p>
            <a:r>
              <a:rPr lang="en-US" sz="2000" dirty="0" smtClean="0"/>
              <a:t>This BMP will be required at most sites and for most projects – see SWMM </a:t>
            </a:r>
          </a:p>
          <a:p>
            <a:endParaRPr lang="en-US" sz="2000" dirty="0"/>
          </a:p>
          <a:p>
            <a:r>
              <a:rPr lang="en-US" sz="2000" dirty="0" smtClean="0"/>
              <a:t>This is a requirement for SWMM  - Minimum Requirement #5 and preferred for restoration of pervious areas within the Right-of-Way.</a:t>
            </a:r>
          </a:p>
          <a:p>
            <a:endParaRPr lang="en-US" dirty="0"/>
          </a:p>
          <a:p>
            <a:endParaRPr lang="en-US" dirty="0"/>
          </a:p>
          <a:p>
            <a:endParaRPr lang="en-US" dirty="0"/>
          </a:p>
        </p:txBody>
      </p:sp>
    </p:spTree>
    <p:extLst>
      <p:ext uri="{BB962C8B-B14F-4D97-AF65-F5344CB8AC3E}">
        <p14:creationId xmlns:p14="http://schemas.microsoft.com/office/powerpoint/2010/main" val="33294275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27"/>
            <a:ext cx="9144000" cy="6687145"/>
          </a:xfrm>
          <a:prstGeom prst="rect">
            <a:avLst/>
          </a:prstGeom>
        </p:spPr>
      </p:pic>
    </p:spTree>
    <p:extLst>
      <p:ext uri="{BB962C8B-B14F-4D97-AF65-F5344CB8AC3E}">
        <p14:creationId xmlns:p14="http://schemas.microsoft.com/office/powerpoint/2010/main" val="36878928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545296"/>
            <a:ext cx="8610600" cy="400110"/>
          </a:xfrm>
          <a:prstGeom prst="rect">
            <a:avLst/>
          </a:prstGeom>
          <a:noFill/>
        </p:spPr>
        <p:txBody>
          <a:bodyPr wrap="square" rtlCol="0">
            <a:spAutoFit/>
          </a:bodyPr>
          <a:lstStyle/>
          <a:p>
            <a:r>
              <a:rPr lang="en-US" sz="2000" b="1" dirty="0" smtClean="0"/>
              <a:t>GSI-02 Observation / Monitoring Port for Stormwater Facilities</a:t>
            </a:r>
            <a:endParaRPr lang="en-US" sz="2000" b="1" dirty="0"/>
          </a:p>
        </p:txBody>
      </p:sp>
      <p:sp>
        <p:nvSpPr>
          <p:cNvPr id="6" name="TextBox 5"/>
          <p:cNvSpPr txBox="1"/>
          <p:nvPr/>
        </p:nvSpPr>
        <p:spPr>
          <a:xfrm>
            <a:off x="609600" y="1219200"/>
            <a:ext cx="8077200" cy="3139321"/>
          </a:xfrm>
          <a:prstGeom prst="rect">
            <a:avLst/>
          </a:prstGeom>
          <a:noFill/>
        </p:spPr>
        <p:txBody>
          <a:bodyPr wrap="square" rtlCol="0">
            <a:spAutoFit/>
          </a:bodyPr>
          <a:lstStyle/>
          <a:p>
            <a:r>
              <a:rPr lang="en-US" sz="2000" dirty="0" smtClean="0"/>
              <a:t>Typically used with an infiltrating bioretention </a:t>
            </a:r>
            <a:r>
              <a:rPr lang="en-US" sz="2000" dirty="0"/>
              <a:t>f</a:t>
            </a:r>
            <a:r>
              <a:rPr lang="en-US" sz="2000" dirty="0" smtClean="0"/>
              <a:t>acility or permeable pavement to assess water level beneath surface</a:t>
            </a:r>
          </a:p>
          <a:p>
            <a:endParaRPr lang="en-US" sz="2000" dirty="0" smtClean="0"/>
          </a:p>
          <a:p>
            <a:r>
              <a:rPr lang="en-US" sz="2000" dirty="0" smtClean="0"/>
              <a:t>For installations within the Right-of-Way contact Environmental Programs to determine number and location to install monitoring ports</a:t>
            </a:r>
            <a:endParaRPr lang="en-US" sz="2000" dirty="0"/>
          </a:p>
          <a:p>
            <a:endParaRPr lang="en-US" sz="2000" dirty="0"/>
          </a:p>
          <a:p>
            <a:r>
              <a:rPr lang="en-US" sz="2000" dirty="0" smtClean="0"/>
              <a:t>Required in South Tacoma Groundwater Protection District for high-intensity sites that infiltrate – Refer to SWMM Volume 5 Appendix D</a:t>
            </a:r>
            <a:endParaRPr lang="en-US" sz="2000" dirty="0"/>
          </a:p>
          <a:p>
            <a:endParaRPr lang="en-US" dirty="0"/>
          </a:p>
        </p:txBody>
      </p:sp>
    </p:spTree>
    <p:extLst>
      <p:ext uri="{BB962C8B-B14F-4D97-AF65-F5344CB8AC3E}">
        <p14:creationId xmlns:p14="http://schemas.microsoft.com/office/powerpoint/2010/main" val="19371563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892"/>
            <a:ext cx="9144000" cy="6718216"/>
          </a:xfrm>
          <a:prstGeom prst="rect">
            <a:avLst/>
          </a:prstGeom>
        </p:spPr>
      </p:pic>
    </p:spTree>
    <p:extLst>
      <p:ext uri="{BB962C8B-B14F-4D97-AF65-F5344CB8AC3E}">
        <p14:creationId xmlns:p14="http://schemas.microsoft.com/office/powerpoint/2010/main" val="32390925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795"/>
            <a:ext cx="9144000" cy="6692410"/>
          </a:xfrm>
          <a:prstGeom prst="rect">
            <a:avLst/>
          </a:prstGeom>
        </p:spPr>
      </p:pic>
    </p:spTree>
    <p:extLst>
      <p:ext uri="{BB962C8B-B14F-4D97-AF65-F5344CB8AC3E}">
        <p14:creationId xmlns:p14="http://schemas.microsoft.com/office/powerpoint/2010/main" val="6502313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385"/>
            <a:ext cx="9144000" cy="6737230"/>
          </a:xfrm>
          <a:prstGeom prst="rect">
            <a:avLst/>
          </a:prstGeom>
        </p:spPr>
      </p:pic>
    </p:spTree>
    <p:extLst>
      <p:ext uri="{BB962C8B-B14F-4D97-AF65-F5344CB8AC3E}">
        <p14:creationId xmlns:p14="http://schemas.microsoft.com/office/powerpoint/2010/main" val="24959594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89" y="0"/>
            <a:ext cx="9035821" cy="6858000"/>
          </a:xfrm>
          <a:prstGeom prst="rect">
            <a:avLst/>
          </a:prstGeom>
        </p:spPr>
      </p:pic>
    </p:spTree>
    <p:extLst>
      <p:ext uri="{BB962C8B-B14F-4D97-AF65-F5344CB8AC3E}">
        <p14:creationId xmlns:p14="http://schemas.microsoft.com/office/powerpoint/2010/main" val="28313227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533400"/>
            <a:ext cx="8229600" cy="461665"/>
          </a:xfrm>
          <a:prstGeom prst="rect">
            <a:avLst/>
          </a:prstGeom>
          <a:noFill/>
        </p:spPr>
        <p:txBody>
          <a:bodyPr wrap="square" rtlCol="0">
            <a:spAutoFit/>
          </a:bodyPr>
          <a:lstStyle/>
          <a:p>
            <a:r>
              <a:rPr lang="en-US" sz="2400" b="1" dirty="0" smtClean="0"/>
              <a:t>SWMM Vol. 6 BMP L630 - Bioretention</a:t>
            </a:r>
            <a:endParaRPr lang="en-US" sz="2400" b="1" dirty="0"/>
          </a:p>
        </p:txBody>
      </p:sp>
      <p:sp>
        <p:nvSpPr>
          <p:cNvPr id="6" name="TextBox 5"/>
          <p:cNvSpPr txBox="1"/>
          <p:nvPr/>
        </p:nvSpPr>
        <p:spPr>
          <a:xfrm>
            <a:off x="609600" y="1219199"/>
            <a:ext cx="8077200" cy="2246769"/>
          </a:xfrm>
          <a:prstGeom prst="rect">
            <a:avLst/>
          </a:prstGeom>
          <a:noFill/>
        </p:spPr>
        <p:txBody>
          <a:bodyPr wrap="square" rtlCol="0">
            <a:spAutoFit/>
          </a:bodyPr>
          <a:lstStyle/>
          <a:p>
            <a:r>
              <a:rPr lang="en-US" sz="2000" dirty="0" smtClean="0"/>
              <a:t>Refer to SWMM for sizing, design criteria and infeasibility criteria</a:t>
            </a:r>
          </a:p>
          <a:p>
            <a:endParaRPr lang="en-US" sz="2000" dirty="0"/>
          </a:p>
          <a:p>
            <a:r>
              <a:rPr lang="en-US" sz="2000" dirty="0" smtClean="0"/>
              <a:t>Soil Report Requirements per Volume 3 Appendix B</a:t>
            </a:r>
          </a:p>
          <a:p>
            <a:endParaRPr lang="en-US" sz="2000" dirty="0"/>
          </a:p>
          <a:p>
            <a:endParaRPr lang="en-US" sz="2000" dirty="0" smtClean="0"/>
          </a:p>
          <a:p>
            <a:endParaRPr lang="en-US" sz="2000" dirty="0" smtClean="0"/>
          </a:p>
          <a:p>
            <a:endParaRPr lang="en-US" sz="2000" dirty="0" smtClean="0"/>
          </a:p>
        </p:txBody>
      </p:sp>
    </p:spTree>
    <p:extLst>
      <p:ext uri="{BB962C8B-B14F-4D97-AF65-F5344CB8AC3E}">
        <p14:creationId xmlns:p14="http://schemas.microsoft.com/office/powerpoint/2010/main" val="24060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04"/>
            <a:ext cx="9144000" cy="6743592"/>
          </a:xfrm>
          <a:prstGeom prst="rect">
            <a:avLst/>
          </a:prstGeom>
        </p:spPr>
      </p:pic>
    </p:spTree>
    <p:extLst>
      <p:ext uri="{BB962C8B-B14F-4D97-AF65-F5344CB8AC3E}">
        <p14:creationId xmlns:p14="http://schemas.microsoft.com/office/powerpoint/2010/main" val="30122452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533400"/>
            <a:ext cx="8229600" cy="461665"/>
          </a:xfrm>
          <a:prstGeom prst="rect">
            <a:avLst/>
          </a:prstGeom>
          <a:noFill/>
        </p:spPr>
        <p:txBody>
          <a:bodyPr wrap="square" rtlCol="0">
            <a:spAutoFit/>
          </a:bodyPr>
          <a:lstStyle/>
          <a:p>
            <a:r>
              <a:rPr lang="en-US" sz="2400" b="1" dirty="0" smtClean="0"/>
              <a:t>GSI-04 Bioretention Transition Zone Sections</a:t>
            </a:r>
            <a:endParaRPr lang="en-US" sz="2400" b="1" dirty="0"/>
          </a:p>
        </p:txBody>
      </p:sp>
      <p:sp>
        <p:nvSpPr>
          <p:cNvPr id="6" name="TextBox 5"/>
          <p:cNvSpPr txBox="1"/>
          <p:nvPr/>
        </p:nvSpPr>
        <p:spPr>
          <a:xfrm>
            <a:off x="609600" y="1219200"/>
            <a:ext cx="8077200" cy="1169551"/>
          </a:xfrm>
          <a:prstGeom prst="rect">
            <a:avLst/>
          </a:prstGeom>
          <a:noFill/>
        </p:spPr>
        <p:txBody>
          <a:bodyPr wrap="square" rtlCol="0">
            <a:spAutoFit/>
          </a:bodyPr>
          <a:lstStyle/>
          <a:p>
            <a:pPr>
              <a:spcAft>
                <a:spcPts val="1200"/>
              </a:spcAft>
            </a:pPr>
            <a:r>
              <a:rPr lang="en-US" sz="2000" dirty="0" smtClean="0"/>
              <a:t>Must adhere to this detail</a:t>
            </a:r>
          </a:p>
          <a:p>
            <a:pPr>
              <a:spcAft>
                <a:spcPts val="1200"/>
              </a:spcAft>
            </a:pPr>
            <a:r>
              <a:rPr lang="en-US" sz="2000" dirty="0" smtClean="0"/>
              <a:t>These details developed for constructability and tie in with roadway requirements</a:t>
            </a:r>
          </a:p>
        </p:txBody>
      </p:sp>
    </p:spTree>
    <p:extLst>
      <p:ext uri="{BB962C8B-B14F-4D97-AF65-F5344CB8AC3E}">
        <p14:creationId xmlns:p14="http://schemas.microsoft.com/office/powerpoint/2010/main" val="32469739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758"/>
            <a:ext cx="9144000" cy="6754483"/>
          </a:xfrm>
          <a:prstGeom prst="rect">
            <a:avLst/>
          </a:prstGeom>
        </p:spPr>
      </p:pic>
    </p:spTree>
    <p:extLst>
      <p:ext uri="{BB962C8B-B14F-4D97-AF65-F5344CB8AC3E}">
        <p14:creationId xmlns:p14="http://schemas.microsoft.com/office/powerpoint/2010/main" val="24303488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048"/>
            <a:ext cx="9144000" cy="6711903"/>
          </a:xfrm>
          <a:prstGeom prst="rect">
            <a:avLst/>
          </a:prstGeom>
        </p:spPr>
      </p:pic>
    </p:spTree>
    <p:extLst>
      <p:ext uri="{BB962C8B-B14F-4D97-AF65-F5344CB8AC3E}">
        <p14:creationId xmlns:p14="http://schemas.microsoft.com/office/powerpoint/2010/main" val="37211032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643"/>
            <a:ext cx="9144000" cy="6694714"/>
          </a:xfrm>
          <a:prstGeom prst="rect">
            <a:avLst/>
          </a:prstGeom>
        </p:spPr>
      </p:pic>
    </p:spTree>
    <p:extLst>
      <p:ext uri="{BB962C8B-B14F-4D97-AF65-F5344CB8AC3E}">
        <p14:creationId xmlns:p14="http://schemas.microsoft.com/office/powerpoint/2010/main" val="24047906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939"/>
            <a:ext cx="9144000" cy="6686121"/>
          </a:xfrm>
          <a:prstGeom prst="rect">
            <a:avLst/>
          </a:prstGeom>
        </p:spPr>
      </p:pic>
    </p:spTree>
    <p:extLst>
      <p:ext uri="{BB962C8B-B14F-4D97-AF65-F5344CB8AC3E}">
        <p14:creationId xmlns:p14="http://schemas.microsoft.com/office/powerpoint/2010/main" val="8955972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78"/>
            <a:ext cx="9144000" cy="6713644"/>
          </a:xfrm>
          <a:prstGeom prst="rect">
            <a:avLst/>
          </a:prstGeom>
        </p:spPr>
      </p:pic>
    </p:spTree>
    <p:extLst>
      <p:ext uri="{BB962C8B-B14F-4D97-AF65-F5344CB8AC3E}">
        <p14:creationId xmlns:p14="http://schemas.microsoft.com/office/powerpoint/2010/main" val="3519347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321"/>
            <a:ext cx="9144000" cy="6731358"/>
          </a:xfrm>
          <a:prstGeom prst="rect">
            <a:avLst/>
          </a:prstGeom>
        </p:spPr>
      </p:pic>
    </p:spTree>
    <p:extLst>
      <p:ext uri="{BB962C8B-B14F-4D97-AF65-F5344CB8AC3E}">
        <p14:creationId xmlns:p14="http://schemas.microsoft.com/office/powerpoint/2010/main" val="20464190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096"/>
            <a:ext cx="9144000" cy="6683808"/>
          </a:xfrm>
          <a:prstGeom prst="rect">
            <a:avLst/>
          </a:prstGeom>
        </p:spPr>
      </p:pic>
    </p:spTree>
    <p:extLst>
      <p:ext uri="{BB962C8B-B14F-4D97-AF65-F5344CB8AC3E}">
        <p14:creationId xmlns:p14="http://schemas.microsoft.com/office/powerpoint/2010/main" val="11050995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533400"/>
            <a:ext cx="8915400" cy="369332"/>
          </a:xfrm>
          <a:prstGeom prst="rect">
            <a:avLst/>
          </a:prstGeom>
          <a:noFill/>
        </p:spPr>
        <p:txBody>
          <a:bodyPr wrap="square" rtlCol="0">
            <a:spAutoFit/>
          </a:bodyPr>
          <a:lstStyle/>
          <a:p>
            <a:r>
              <a:rPr lang="en-US" b="1" dirty="0" smtClean="0"/>
              <a:t>SWMM Vol. 3 -  BMP L602 Downspout Infiltration Trench and Drywells</a:t>
            </a:r>
            <a:endParaRPr lang="en-US" b="1" dirty="0"/>
          </a:p>
        </p:txBody>
      </p:sp>
      <p:sp>
        <p:nvSpPr>
          <p:cNvPr id="6" name="TextBox 5"/>
          <p:cNvSpPr txBox="1"/>
          <p:nvPr/>
        </p:nvSpPr>
        <p:spPr>
          <a:xfrm>
            <a:off x="609600" y="1219200"/>
            <a:ext cx="8077200" cy="2492990"/>
          </a:xfrm>
          <a:prstGeom prst="rect">
            <a:avLst/>
          </a:prstGeom>
          <a:noFill/>
        </p:spPr>
        <p:txBody>
          <a:bodyPr wrap="square" rtlCol="0">
            <a:spAutoFit/>
          </a:bodyPr>
          <a:lstStyle/>
          <a:p>
            <a:pPr>
              <a:spcAft>
                <a:spcPts val="1200"/>
              </a:spcAft>
            </a:pPr>
            <a:r>
              <a:rPr lang="en-US" sz="2000" dirty="0" smtClean="0"/>
              <a:t>Sizing Table based on USDA Soil Type</a:t>
            </a:r>
          </a:p>
          <a:p>
            <a:pPr>
              <a:spcAft>
                <a:spcPts val="1200"/>
              </a:spcAft>
            </a:pPr>
            <a:r>
              <a:rPr lang="en-US" sz="2000" dirty="0" smtClean="0"/>
              <a:t>Soil Report Requirements - Refer to Volume 3 Appendix B</a:t>
            </a:r>
          </a:p>
          <a:p>
            <a:pPr>
              <a:spcAft>
                <a:spcPts val="600"/>
              </a:spcAft>
            </a:pPr>
            <a:r>
              <a:rPr lang="en-US" sz="2000" dirty="0" smtClean="0"/>
              <a:t>Must use standard section and follow all limitations of the BMP</a:t>
            </a:r>
          </a:p>
          <a:p>
            <a:pPr>
              <a:spcAft>
                <a:spcPts val="1200"/>
              </a:spcAft>
            </a:pPr>
            <a:r>
              <a:rPr lang="en-US" sz="2000" dirty="0" smtClean="0"/>
              <a:t>(trench length, trench spacing, pipe type and size, etc.)</a:t>
            </a:r>
          </a:p>
          <a:p>
            <a:endParaRPr lang="en-US" dirty="0"/>
          </a:p>
          <a:p>
            <a:endParaRPr lang="en-US" dirty="0"/>
          </a:p>
        </p:txBody>
      </p:sp>
    </p:spTree>
    <p:extLst>
      <p:ext uri="{BB962C8B-B14F-4D97-AF65-F5344CB8AC3E}">
        <p14:creationId xmlns:p14="http://schemas.microsoft.com/office/powerpoint/2010/main" val="36142338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034"/>
            <a:ext cx="9144000" cy="6715932"/>
          </a:xfrm>
          <a:prstGeom prst="rect">
            <a:avLst/>
          </a:prstGeom>
        </p:spPr>
      </p:pic>
    </p:spTree>
    <p:extLst>
      <p:ext uri="{BB962C8B-B14F-4D97-AF65-F5344CB8AC3E}">
        <p14:creationId xmlns:p14="http://schemas.microsoft.com/office/powerpoint/2010/main" val="24992644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048"/>
            <a:ext cx="9144000" cy="6711903"/>
          </a:xfrm>
          <a:prstGeom prst="rect">
            <a:avLst/>
          </a:prstGeom>
        </p:spPr>
      </p:pic>
    </p:spTree>
    <p:extLst>
      <p:ext uri="{BB962C8B-B14F-4D97-AF65-F5344CB8AC3E}">
        <p14:creationId xmlns:p14="http://schemas.microsoft.com/office/powerpoint/2010/main" val="6789483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424"/>
            <a:ext cx="9144000" cy="6733152"/>
          </a:xfrm>
          <a:prstGeom prst="rect">
            <a:avLst/>
          </a:prstGeom>
        </p:spPr>
      </p:pic>
    </p:spTree>
    <p:extLst>
      <p:ext uri="{BB962C8B-B14F-4D97-AF65-F5344CB8AC3E}">
        <p14:creationId xmlns:p14="http://schemas.microsoft.com/office/powerpoint/2010/main" val="40712527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199"/>
            <a:ext cx="9144000" cy="6701601"/>
          </a:xfrm>
          <a:prstGeom prst="rect">
            <a:avLst/>
          </a:prstGeom>
        </p:spPr>
      </p:pic>
    </p:spTree>
    <p:extLst>
      <p:ext uri="{BB962C8B-B14F-4D97-AF65-F5344CB8AC3E}">
        <p14:creationId xmlns:p14="http://schemas.microsoft.com/office/powerpoint/2010/main" val="1226100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085"/>
            <a:ext cx="9144000" cy="6769829"/>
          </a:xfrm>
          <a:prstGeom prst="rect">
            <a:avLst/>
          </a:prstGeom>
        </p:spPr>
      </p:pic>
    </p:spTree>
    <p:extLst>
      <p:ext uri="{BB962C8B-B14F-4D97-AF65-F5344CB8AC3E}">
        <p14:creationId xmlns:p14="http://schemas.microsoft.com/office/powerpoint/2010/main" val="28030788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345"/>
            <a:ext cx="9144000" cy="6703309"/>
          </a:xfrm>
          <a:prstGeom prst="rect">
            <a:avLst/>
          </a:prstGeom>
        </p:spPr>
      </p:pic>
    </p:spTree>
    <p:extLst>
      <p:ext uri="{BB962C8B-B14F-4D97-AF65-F5344CB8AC3E}">
        <p14:creationId xmlns:p14="http://schemas.microsoft.com/office/powerpoint/2010/main" val="17944014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533400"/>
            <a:ext cx="8229600" cy="461665"/>
          </a:xfrm>
          <a:prstGeom prst="rect">
            <a:avLst/>
          </a:prstGeom>
          <a:noFill/>
        </p:spPr>
        <p:txBody>
          <a:bodyPr wrap="square" rtlCol="0">
            <a:spAutoFit/>
          </a:bodyPr>
          <a:lstStyle/>
          <a:p>
            <a:r>
              <a:rPr lang="en-US" sz="2400" b="1" dirty="0" smtClean="0"/>
              <a:t>SWMM Vol. 6 BMP L630 - Bioretention</a:t>
            </a:r>
            <a:endParaRPr lang="en-US" sz="2400" b="1" dirty="0"/>
          </a:p>
        </p:txBody>
      </p:sp>
      <p:sp>
        <p:nvSpPr>
          <p:cNvPr id="6" name="TextBox 5"/>
          <p:cNvSpPr txBox="1"/>
          <p:nvPr/>
        </p:nvSpPr>
        <p:spPr>
          <a:xfrm>
            <a:off x="609600" y="1219200"/>
            <a:ext cx="8077200" cy="2554545"/>
          </a:xfrm>
          <a:prstGeom prst="rect">
            <a:avLst/>
          </a:prstGeom>
          <a:noFill/>
        </p:spPr>
        <p:txBody>
          <a:bodyPr wrap="square" rtlCol="0">
            <a:spAutoFit/>
          </a:bodyPr>
          <a:lstStyle/>
          <a:p>
            <a:r>
              <a:rPr lang="en-US" sz="2000" dirty="0" smtClean="0"/>
              <a:t>Refer to SWMM for sizing, design criteria and infeasibility criteria</a:t>
            </a:r>
          </a:p>
          <a:p>
            <a:endParaRPr lang="en-US" sz="2000" dirty="0"/>
          </a:p>
          <a:p>
            <a:r>
              <a:rPr lang="en-US" sz="2000" dirty="0" smtClean="0"/>
              <a:t>Soil Report Requirements per Volume 3 Appendix B</a:t>
            </a:r>
          </a:p>
          <a:p>
            <a:endParaRPr lang="en-US" sz="2000" dirty="0"/>
          </a:p>
          <a:p>
            <a:r>
              <a:rPr lang="en-US" sz="2000" dirty="0" smtClean="0"/>
              <a:t>Additional soils information may </a:t>
            </a:r>
            <a:r>
              <a:rPr lang="en-US" sz="2000" dirty="0"/>
              <a:t>be required for structural review</a:t>
            </a:r>
          </a:p>
          <a:p>
            <a:endParaRPr lang="en-US" sz="2000" dirty="0"/>
          </a:p>
          <a:p>
            <a:r>
              <a:rPr lang="en-US" sz="2000" dirty="0" smtClean="0"/>
              <a:t>Must </a:t>
            </a:r>
            <a:r>
              <a:rPr lang="en-US" sz="2000" dirty="0"/>
              <a:t>use GSI-06 series </a:t>
            </a:r>
            <a:r>
              <a:rPr lang="en-US" sz="2000" dirty="0" smtClean="0"/>
              <a:t>exactly </a:t>
            </a:r>
            <a:r>
              <a:rPr lang="en-US" sz="2000" dirty="0"/>
              <a:t>or provide </a:t>
            </a:r>
            <a:r>
              <a:rPr lang="en-US" sz="2000" dirty="0" smtClean="0"/>
              <a:t>Engineered </a:t>
            </a:r>
            <a:r>
              <a:rPr lang="en-US" sz="2000" dirty="0"/>
              <a:t>D</a:t>
            </a:r>
            <a:r>
              <a:rPr lang="en-US" sz="2000" dirty="0" smtClean="0"/>
              <a:t>esign</a:t>
            </a:r>
          </a:p>
          <a:p>
            <a:endParaRPr lang="en-US" sz="2000" dirty="0" smtClean="0"/>
          </a:p>
        </p:txBody>
      </p:sp>
    </p:spTree>
    <p:extLst>
      <p:ext uri="{BB962C8B-B14F-4D97-AF65-F5344CB8AC3E}">
        <p14:creationId xmlns:p14="http://schemas.microsoft.com/office/powerpoint/2010/main" val="30937846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941"/>
            <a:ext cx="9144000" cy="6748118"/>
          </a:xfrm>
          <a:prstGeom prst="rect">
            <a:avLst/>
          </a:prstGeom>
        </p:spPr>
      </p:pic>
    </p:spTree>
    <p:extLst>
      <p:ext uri="{BB962C8B-B14F-4D97-AF65-F5344CB8AC3E}">
        <p14:creationId xmlns:p14="http://schemas.microsoft.com/office/powerpoint/2010/main" val="15671549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57200"/>
            <a:ext cx="8458200" cy="2246769"/>
          </a:xfrm>
          <a:prstGeom prst="rect">
            <a:avLst/>
          </a:prstGeom>
          <a:noFill/>
        </p:spPr>
        <p:txBody>
          <a:bodyPr wrap="square" rtlCol="0">
            <a:spAutoFit/>
          </a:bodyPr>
          <a:lstStyle/>
          <a:p>
            <a:pPr algn="ctr"/>
            <a:r>
              <a:rPr lang="en-US" sz="2400" b="1" dirty="0" smtClean="0"/>
              <a:t>Inlet and Overflow Standard Plans</a:t>
            </a:r>
          </a:p>
          <a:p>
            <a:endParaRPr lang="en-US" dirty="0"/>
          </a:p>
          <a:p>
            <a:endParaRPr lang="en-US" dirty="0" smtClean="0"/>
          </a:p>
          <a:p>
            <a:pPr>
              <a:spcAft>
                <a:spcPts val="1200"/>
              </a:spcAft>
            </a:pPr>
            <a:r>
              <a:rPr lang="en-US" sz="2000" dirty="0" smtClean="0"/>
              <a:t>Many configurations available</a:t>
            </a:r>
          </a:p>
          <a:p>
            <a:pPr>
              <a:spcAft>
                <a:spcPts val="1200"/>
              </a:spcAft>
            </a:pPr>
            <a:r>
              <a:rPr lang="en-US" sz="2000" dirty="0" smtClean="0"/>
              <a:t>Each appropriate for certain facilities/sites</a:t>
            </a:r>
          </a:p>
          <a:p>
            <a:pPr>
              <a:spcAft>
                <a:spcPts val="1200"/>
              </a:spcAft>
            </a:pPr>
            <a:r>
              <a:rPr lang="en-US" sz="2000" dirty="0" smtClean="0"/>
              <a:t>Standard Plans for plan views and/or section views refer to these</a:t>
            </a:r>
            <a:endParaRPr lang="en-US" sz="2000" dirty="0"/>
          </a:p>
        </p:txBody>
      </p:sp>
    </p:spTree>
    <p:extLst>
      <p:ext uri="{BB962C8B-B14F-4D97-AF65-F5344CB8AC3E}">
        <p14:creationId xmlns:p14="http://schemas.microsoft.com/office/powerpoint/2010/main" val="2689688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98"/>
            <a:ext cx="9144000" cy="6776203"/>
          </a:xfrm>
          <a:prstGeom prst="rect">
            <a:avLst/>
          </a:prstGeom>
        </p:spPr>
      </p:pic>
    </p:spTree>
    <p:extLst>
      <p:ext uri="{BB962C8B-B14F-4D97-AF65-F5344CB8AC3E}">
        <p14:creationId xmlns:p14="http://schemas.microsoft.com/office/powerpoint/2010/main" val="35166420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69" y="0"/>
            <a:ext cx="8976662" cy="6858000"/>
          </a:xfrm>
          <a:prstGeom prst="rect">
            <a:avLst/>
          </a:prstGeom>
        </p:spPr>
      </p:pic>
    </p:spTree>
    <p:extLst>
      <p:ext uri="{BB962C8B-B14F-4D97-AF65-F5344CB8AC3E}">
        <p14:creationId xmlns:p14="http://schemas.microsoft.com/office/powerpoint/2010/main" val="32848891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52"/>
            <a:ext cx="9144000" cy="6720496"/>
          </a:xfrm>
          <a:prstGeom prst="rect">
            <a:avLst/>
          </a:prstGeom>
        </p:spPr>
      </p:pic>
    </p:spTree>
    <p:extLst>
      <p:ext uri="{BB962C8B-B14F-4D97-AF65-F5344CB8AC3E}">
        <p14:creationId xmlns:p14="http://schemas.microsoft.com/office/powerpoint/2010/main" val="28526911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911"/>
            <a:ext cx="9144000" cy="6706178"/>
          </a:xfrm>
          <a:prstGeom prst="rect">
            <a:avLst/>
          </a:prstGeom>
        </p:spPr>
      </p:pic>
    </p:spTree>
    <p:extLst>
      <p:ext uri="{BB962C8B-B14F-4D97-AF65-F5344CB8AC3E}">
        <p14:creationId xmlns:p14="http://schemas.microsoft.com/office/powerpoint/2010/main" val="16444835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868"/>
            <a:ext cx="9144000" cy="6722263"/>
          </a:xfrm>
          <a:prstGeom prst="rect">
            <a:avLst/>
          </a:prstGeom>
        </p:spPr>
      </p:pic>
    </p:spTree>
    <p:extLst>
      <p:ext uri="{BB962C8B-B14F-4D97-AF65-F5344CB8AC3E}">
        <p14:creationId xmlns:p14="http://schemas.microsoft.com/office/powerpoint/2010/main" val="39833041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017"/>
            <a:ext cx="9144000" cy="6749966"/>
          </a:xfrm>
          <a:prstGeom prst="rect">
            <a:avLst/>
          </a:prstGeom>
        </p:spPr>
      </p:pic>
    </p:spTree>
    <p:extLst>
      <p:ext uri="{BB962C8B-B14F-4D97-AF65-F5344CB8AC3E}">
        <p14:creationId xmlns:p14="http://schemas.microsoft.com/office/powerpoint/2010/main" val="276863057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4004" y="381000"/>
            <a:ext cx="8229600" cy="4185761"/>
          </a:xfrm>
          <a:prstGeom prst="rect">
            <a:avLst/>
          </a:prstGeom>
          <a:noFill/>
        </p:spPr>
        <p:txBody>
          <a:bodyPr wrap="square" rtlCol="0">
            <a:spAutoFit/>
          </a:bodyPr>
          <a:lstStyle/>
          <a:p>
            <a:pPr algn="ctr"/>
            <a:r>
              <a:rPr lang="en-US" sz="2400" b="1" dirty="0" smtClean="0"/>
              <a:t>Inlets with debris collection</a:t>
            </a:r>
          </a:p>
          <a:p>
            <a:endParaRPr lang="en-US" dirty="0"/>
          </a:p>
          <a:p>
            <a:pPr>
              <a:spcAft>
                <a:spcPts val="1200"/>
              </a:spcAft>
            </a:pPr>
            <a:r>
              <a:rPr lang="en-US" sz="2000" dirty="0" smtClean="0"/>
              <a:t>Used when needed for maintenance to allow easy removal of small amounts of debris</a:t>
            </a:r>
          </a:p>
          <a:p>
            <a:pPr>
              <a:spcAft>
                <a:spcPts val="1200"/>
              </a:spcAft>
            </a:pPr>
            <a:r>
              <a:rPr lang="en-US" sz="2000" dirty="0" smtClean="0"/>
              <a:t>Various configurations depending on location and desired “look”</a:t>
            </a:r>
          </a:p>
          <a:p>
            <a:pPr>
              <a:spcAft>
                <a:spcPts val="1200"/>
              </a:spcAft>
            </a:pPr>
            <a:r>
              <a:rPr lang="en-US" sz="2000" dirty="0" smtClean="0"/>
              <a:t>Not considered a pretreatment BMP per SWMM</a:t>
            </a:r>
          </a:p>
          <a:p>
            <a:pPr>
              <a:spcAft>
                <a:spcPts val="1200"/>
              </a:spcAft>
            </a:pPr>
            <a:endParaRPr lang="en-US" sz="2000" dirty="0"/>
          </a:p>
          <a:p>
            <a:pPr algn="ctr">
              <a:spcAft>
                <a:spcPts val="1200"/>
              </a:spcAft>
            </a:pPr>
            <a:r>
              <a:rPr lang="en-US" sz="2400" b="1" dirty="0" smtClean="0"/>
              <a:t>Overflows / Outlets</a:t>
            </a:r>
            <a:endParaRPr lang="en-US" sz="2400" b="1" dirty="0"/>
          </a:p>
          <a:p>
            <a:pPr>
              <a:spcAft>
                <a:spcPts val="1200"/>
              </a:spcAft>
            </a:pPr>
            <a:r>
              <a:rPr lang="en-US" sz="2000" dirty="0"/>
              <a:t>Various configurations depending on </a:t>
            </a:r>
            <a:r>
              <a:rPr lang="en-US" sz="2000" dirty="0" smtClean="0"/>
              <a:t>location / facility</a:t>
            </a:r>
          </a:p>
          <a:p>
            <a:pPr>
              <a:spcAft>
                <a:spcPts val="1200"/>
              </a:spcAft>
            </a:pPr>
            <a:r>
              <a:rPr lang="en-US" sz="2000" dirty="0" smtClean="0"/>
              <a:t>Overflows with a structure</a:t>
            </a:r>
            <a:endParaRPr lang="en-US" sz="2000" b="1" dirty="0" smtClean="0"/>
          </a:p>
        </p:txBody>
      </p:sp>
    </p:spTree>
    <p:extLst>
      <p:ext uri="{BB962C8B-B14F-4D97-AF65-F5344CB8AC3E}">
        <p14:creationId xmlns:p14="http://schemas.microsoft.com/office/powerpoint/2010/main" val="2689688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941"/>
            <a:ext cx="9144000" cy="6748118"/>
          </a:xfrm>
          <a:prstGeom prst="rect">
            <a:avLst/>
          </a:prstGeom>
        </p:spPr>
      </p:pic>
    </p:spTree>
    <p:extLst>
      <p:ext uri="{BB962C8B-B14F-4D97-AF65-F5344CB8AC3E}">
        <p14:creationId xmlns:p14="http://schemas.microsoft.com/office/powerpoint/2010/main" val="40578647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900"/>
            <a:ext cx="9144000" cy="6742199"/>
          </a:xfrm>
          <a:prstGeom prst="rect">
            <a:avLst/>
          </a:prstGeom>
        </p:spPr>
      </p:pic>
    </p:spTree>
    <p:extLst>
      <p:ext uri="{BB962C8B-B14F-4D97-AF65-F5344CB8AC3E}">
        <p14:creationId xmlns:p14="http://schemas.microsoft.com/office/powerpoint/2010/main" val="27740897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614"/>
            <a:ext cx="9144000" cy="6722772"/>
          </a:xfrm>
          <a:prstGeom prst="rect">
            <a:avLst/>
          </a:prstGeom>
        </p:spPr>
      </p:pic>
    </p:spTree>
    <p:extLst>
      <p:ext uri="{BB962C8B-B14F-4D97-AF65-F5344CB8AC3E}">
        <p14:creationId xmlns:p14="http://schemas.microsoft.com/office/powerpoint/2010/main" val="447485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899"/>
            <a:ext cx="9144000" cy="6678202"/>
          </a:xfrm>
          <a:prstGeom prst="rect">
            <a:avLst/>
          </a:prstGeom>
        </p:spPr>
      </p:pic>
    </p:spTree>
    <p:extLst>
      <p:ext uri="{BB962C8B-B14F-4D97-AF65-F5344CB8AC3E}">
        <p14:creationId xmlns:p14="http://schemas.microsoft.com/office/powerpoint/2010/main" val="165177962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13"/>
            <a:ext cx="9144000" cy="6736773"/>
          </a:xfrm>
          <a:prstGeom prst="rect">
            <a:avLst/>
          </a:prstGeom>
        </p:spPr>
      </p:pic>
    </p:spTree>
    <p:extLst>
      <p:ext uri="{BB962C8B-B14F-4D97-AF65-F5344CB8AC3E}">
        <p14:creationId xmlns:p14="http://schemas.microsoft.com/office/powerpoint/2010/main" val="25282871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00" y="0"/>
            <a:ext cx="9010199" cy="6858000"/>
          </a:xfrm>
          <a:prstGeom prst="rect">
            <a:avLst/>
          </a:prstGeom>
        </p:spPr>
      </p:pic>
    </p:spTree>
    <p:extLst>
      <p:ext uri="{BB962C8B-B14F-4D97-AF65-F5344CB8AC3E}">
        <p14:creationId xmlns:p14="http://schemas.microsoft.com/office/powerpoint/2010/main" val="724548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1000"/>
            <a:ext cx="8153400" cy="3877985"/>
          </a:xfrm>
          <a:prstGeom prst="rect">
            <a:avLst/>
          </a:prstGeom>
          <a:noFill/>
        </p:spPr>
        <p:txBody>
          <a:bodyPr wrap="square" rtlCol="0">
            <a:spAutoFit/>
          </a:bodyPr>
          <a:lstStyle/>
          <a:p>
            <a:pPr algn="ctr"/>
            <a:r>
              <a:rPr lang="en-US" sz="2400" b="1" dirty="0" smtClean="0"/>
              <a:t>Overflows - When </a:t>
            </a:r>
            <a:r>
              <a:rPr lang="en-US" sz="2400" b="1" dirty="0"/>
              <a:t>and where used</a:t>
            </a:r>
          </a:p>
          <a:p>
            <a:endParaRPr lang="en-US" dirty="0"/>
          </a:p>
          <a:p>
            <a:r>
              <a:rPr lang="en-US" dirty="0" smtClean="0"/>
              <a:t>Unless designed for full infiltration, each facility needs an overflow.</a:t>
            </a:r>
          </a:p>
          <a:p>
            <a:endParaRPr lang="en-US" dirty="0"/>
          </a:p>
          <a:p>
            <a:r>
              <a:rPr lang="en-US" dirty="0" smtClean="0"/>
              <a:t>May be used for emergency overflow for any facility</a:t>
            </a:r>
          </a:p>
          <a:p>
            <a:endParaRPr lang="en-US" dirty="0" smtClean="0"/>
          </a:p>
          <a:p>
            <a:pPr algn="ctr"/>
            <a:r>
              <a:rPr lang="en-US" sz="2400" b="1" dirty="0"/>
              <a:t>GSI Outlet Controls</a:t>
            </a:r>
          </a:p>
          <a:p>
            <a:endParaRPr lang="en-US" dirty="0"/>
          </a:p>
          <a:p>
            <a:r>
              <a:rPr lang="en-US" dirty="0" smtClean="0"/>
              <a:t>Flow control outlet used for regulating flow – may be used to meet MR#7 or LID Performance Standard</a:t>
            </a:r>
          </a:p>
          <a:p>
            <a:endParaRPr lang="en-US" dirty="0"/>
          </a:p>
          <a:p>
            <a:endParaRPr lang="en-US" dirty="0" smtClean="0"/>
          </a:p>
          <a:p>
            <a:endParaRPr lang="en-US" dirty="0"/>
          </a:p>
        </p:txBody>
      </p:sp>
    </p:spTree>
    <p:extLst>
      <p:ext uri="{BB962C8B-B14F-4D97-AF65-F5344CB8AC3E}">
        <p14:creationId xmlns:p14="http://schemas.microsoft.com/office/powerpoint/2010/main" val="2689688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988"/>
            <a:ext cx="9144000" cy="6744023"/>
          </a:xfrm>
          <a:prstGeom prst="rect">
            <a:avLst/>
          </a:prstGeom>
        </p:spPr>
      </p:pic>
    </p:spTree>
    <p:extLst>
      <p:ext uri="{BB962C8B-B14F-4D97-AF65-F5344CB8AC3E}">
        <p14:creationId xmlns:p14="http://schemas.microsoft.com/office/powerpoint/2010/main" val="100933756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508"/>
            <a:ext cx="9144000" cy="6758983"/>
          </a:xfrm>
          <a:prstGeom prst="rect">
            <a:avLst/>
          </a:prstGeom>
        </p:spPr>
      </p:pic>
    </p:spTree>
    <p:extLst>
      <p:ext uri="{BB962C8B-B14F-4D97-AF65-F5344CB8AC3E}">
        <p14:creationId xmlns:p14="http://schemas.microsoft.com/office/powerpoint/2010/main" val="105963366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345"/>
            <a:ext cx="9144000" cy="6699310"/>
          </a:xfrm>
          <a:prstGeom prst="rect">
            <a:avLst/>
          </a:prstGeom>
        </p:spPr>
      </p:pic>
    </p:spTree>
    <p:extLst>
      <p:ext uri="{BB962C8B-B14F-4D97-AF65-F5344CB8AC3E}">
        <p14:creationId xmlns:p14="http://schemas.microsoft.com/office/powerpoint/2010/main" val="59319610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191"/>
            <a:ext cx="9144000" cy="6697617"/>
          </a:xfrm>
          <a:prstGeom prst="rect">
            <a:avLst/>
          </a:prstGeom>
        </p:spPr>
      </p:pic>
    </p:spTree>
    <p:extLst>
      <p:ext uri="{BB962C8B-B14F-4D97-AF65-F5344CB8AC3E}">
        <p14:creationId xmlns:p14="http://schemas.microsoft.com/office/powerpoint/2010/main" val="239067089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920"/>
            <a:ext cx="9144000" cy="6770160"/>
          </a:xfrm>
          <a:prstGeom prst="rect">
            <a:avLst/>
          </a:prstGeom>
        </p:spPr>
      </p:pic>
    </p:spTree>
    <p:extLst>
      <p:ext uri="{BB962C8B-B14F-4D97-AF65-F5344CB8AC3E}">
        <p14:creationId xmlns:p14="http://schemas.microsoft.com/office/powerpoint/2010/main" val="198201572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563"/>
            <a:ext cx="9144000" cy="6782873"/>
          </a:xfrm>
          <a:prstGeom prst="rect">
            <a:avLst/>
          </a:prstGeom>
        </p:spPr>
      </p:pic>
    </p:spTree>
    <p:extLst>
      <p:ext uri="{BB962C8B-B14F-4D97-AF65-F5344CB8AC3E}">
        <p14:creationId xmlns:p14="http://schemas.microsoft.com/office/powerpoint/2010/main" val="180502064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250"/>
            <a:ext cx="9144000" cy="6739499"/>
          </a:xfrm>
          <a:prstGeom prst="rect">
            <a:avLst/>
          </a:prstGeom>
        </p:spPr>
      </p:pic>
    </p:spTree>
    <p:extLst>
      <p:ext uri="{BB962C8B-B14F-4D97-AF65-F5344CB8AC3E}">
        <p14:creationId xmlns:p14="http://schemas.microsoft.com/office/powerpoint/2010/main" val="208220895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1000"/>
            <a:ext cx="8153400" cy="5632311"/>
          </a:xfrm>
          <a:prstGeom prst="rect">
            <a:avLst/>
          </a:prstGeom>
          <a:noFill/>
        </p:spPr>
        <p:txBody>
          <a:bodyPr wrap="square" rtlCol="0">
            <a:spAutoFit/>
          </a:bodyPr>
          <a:lstStyle/>
          <a:p>
            <a:pPr algn="ctr"/>
            <a:r>
              <a:rPr lang="en-US" sz="2400" b="1" dirty="0" smtClean="0"/>
              <a:t>Planting Zone Diagrams</a:t>
            </a:r>
          </a:p>
          <a:p>
            <a:endParaRPr lang="en-US" dirty="0"/>
          </a:p>
          <a:p>
            <a:r>
              <a:rPr lang="en-US" sz="2000" dirty="0" smtClean="0"/>
              <a:t>For use with bioretention facilities GSI -03 and GSI-06 series</a:t>
            </a:r>
          </a:p>
          <a:p>
            <a:endParaRPr lang="en-US" sz="2000" dirty="0"/>
          </a:p>
          <a:p>
            <a:r>
              <a:rPr lang="en-US" sz="2000" dirty="0" smtClean="0"/>
              <a:t>Separate Planting Plan must be developed and submitted</a:t>
            </a:r>
          </a:p>
          <a:p>
            <a:endParaRPr lang="en-US" sz="2000" dirty="0"/>
          </a:p>
          <a:p>
            <a:r>
              <a:rPr lang="en-US" sz="2000" dirty="0" smtClean="0"/>
              <a:t>Refer to </a:t>
            </a:r>
            <a:r>
              <a:rPr lang="en-US" sz="2000" u="sng" dirty="0" smtClean="0"/>
              <a:t>Rain Garden Handbook for Western Washington:  A Guide for Design, Maintenance, and Installation </a:t>
            </a:r>
            <a:r>
              <a:rPr lang="en-US" sz="2000" dirty="0" smtClean="0"/>
              <a:t>for plant selection, spacing and densities.</a:t>
            </a:r>
          </a:p>
          <a:p>
            <a:endParaRPr lang="en-US" sz="2000" dirty="0"/>
          </a:p>
          <a:p>
            <a:r>
              <a:rPr lang="en-US" sz="2000" dirty="0" smtClean="0"/>
              <a:t>Within Right-of-Way, City of Tacoma may specify the plant palette and “look”</a:t>
            </a:r>
          </a:p>
          <a:p>
            <a:endParaRPr lang="en-US" sz="2000" dirty="0"/>
          </a:p>
          <a:p>
            <a:r>
              <a:rPr lang="en-US" sz="2000" dirty="0" smtClean="0"/>
              <a:t>Certain installations may warrant a Landscape Architect </a:t>
            </a:r>
          </a:p>
          <a:p>
            <a:endParaRPr lang="en-US" sz="2000" dirty="0"/>
          </a:p>
          <a:p>
            <a:r>
              <a:rPr lang="en-US" sz="2000" dirty="0" smtClean="0"/>
              <a:t>Certain installations may require design to an aesthetic standard instead of a functional standard</a:t>
            </a:r>
            <a:endParaRPr lang="en-US" sz="2000" dirty="0"/>
          </a:p>
          <a:p>
            <a:endParaRPr lang="en-US" dirty="0" smtClean="0"/>
          </a:p>
        </p:txBody>
      </p:sp>
    </p:spTree>
    <p:extLst>
      <p:ext uri="{BB962C8B-B14F-4D97-AF65-F5344CB8AC3E}">
        <p14:creationId xmlns:p14="http://schemas.microsoft.com/office/powerpoint/2010/main" val="285193953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054"/>
            <a:ext cx="9144000" cy="6675891"/>
          </a:xfrm>
          <a:prstGeom prst="rect">
            <a:avLst/>
          </a:prstGeom>
        </p:spPr>
      </p:pic>
    </p:spTree>
    <p:extLst>
      <p:ext uri="{BB962C8B-B14F-4D97-AF65-F5344CB8AC3E}">
        <p14:creationId xmlns:p14="http://schemas.microsoft.com/office/powerpoint/2010/main" val="13981871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33" y="0"/>
            <a:ext cx="8981934" cy="6858000"/>
          </a:xfrm>
          <a:prstGeom prst="rect">
            <a:avLst/>
          </a:prstGeom>
        </p:spPr>
      </p:pic>
    </p:spTree>
    <p:extLst>
      <p:ext uri="{BB962C8B-B14F-4D97-AF65-F5344CB8AC3E}">
        <p14:creationId xmlns:p14="http://schemas.microsoft.com/office/powerpoint/2010/main" val="15627117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78"/>
            <a:ext cx="9144000" cy="6713644"/>
          </a:xfrm>
          <a:prstGeom prst="rect">
            <a:avLst/>
          </a:prstGeom>
        </p:spPr>
      </p:pic>
    </p:spTree>
    <p:extLst>
      <p:ext uri="{BB962C8B-B14F-4D97-AF65-F5344CB8AC3E}">
        <p14:creationId xmlns:p14="http://schemas.microsoft.com/office/powerpoint/2010/main" val="3559687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323"/>
            <a:ext cx="9144000" cy="6765353"/>
          </a:xfrm>
          <a:prstGeom prst="rect">
            <a:avLst/>
          </a:prstGeom>
        </p:spPr>
      </p:pic>
    </p:spTree>
    <p:extLst>
      <p:ext uri="{BB962C8B-B14F-4D97-AF65-F5344CB8AC3E}">
        <p14:creationId xmlns:p14="http://schemas.microsoft.com/office/powerpoint/2010/main" val="275782682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1000"/>
            <a:ext cx="8153400" cy="3139321"/>
          </a:xfrm>
          <a:prstGeom prst="rect">
            <a:avLst/>
          </a:prstGeom>
          <a:noFill/>
        </p:spPr>
        <p:txBody>
          <a:bodyPr wrap="square" rtlCol="0">
            <a:spAutoFit/>
          </a:bodyPr>
          <a:lstStyle/>
          <a:p>
            <a:pPr algn="ctr"/>
            <a:r>
              <a:rPr lang="en-US" sz="2400" b="1" dirty="0" smtClean="0"/>
              <a:t>Cleanouts for Vegetated Stormwater Facilities</a:t>
            </a:r>
          </a:p>
          <a:p>
            <a:endParaRPr lang="en-US" dirty="0"/>
          </a:p>
          <a:p>
            <a:endParaRPr lang="en-US" dirty="0" smtClean="0"/>
          </a:p>
          <a:p>
            <a:r>
              <a:rPr lang="en-US" sz="2000" dirty="0" smtClean="0"/>
              <a:t>For use with LID and GSI vegetated facilities – may be modified for use in other facilities</a:t>
            </a:r>
          </a:p>
          <a:p>
            <a:endParaRPr lang="en-US" sz="2000" dirty="0"/>
          </a:p>
          <a:p>
            <a:r>
              <a:rPr lang="en-US" sz="2000" dirty="0" smtClean="0"/>
              <a:t>Within Right-of-Way or City of Tacoma facilities, City of Tacoma may specify the type to be installed and location - contact Environmental Programs Group</a:t>
            </a:r>
            <a:endParaRPr lang="en-US" sz="2000" dirty="0"/>
          </a:p>
          <a:p>
            <a:endParaRPr lang="en-US" dirty="0" smtClean="0"/>
          </a:p>
        </p:txBody>
      </p:sp>
    </p:spTree>
    <p:extLst>
      <p:ext uri="{BB962C8B-B14F-4D97-AF65-F5344CB8AC3E}">
        <p14:creationId xmlns:p14="http://schemas.microsoft.com/office/powerpoint/2010/main" val="321014546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385"/>
            <a:ext cx="9144000" cy="6737230"/>
          </a:xfrm>
          <a:prstGeom prst="rect">
            <a:avLst/>
          </a:prstGeom>
        </p:spPr>
      </p:pic>
    </p:spTree>
    <p:extLst>
      <p:ext uri="{BB962C8B-B14F-4D97-AF65-F5344CB8AC3E}">
        <p14:creationId xmlns:p14="http://schemas.microsoft.com/office/powerpoint/2010/main" val="298021056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78"/>
            <a:ext cx="9144000" cy="6713644"/>
          </a:xfrm>
          <a:prstGeom prst="rect">
            <a:avLst/>
          </a:prstGeom>
        </p:spPr>
      </p:pic>
    </p:spTree>
    <p:extLst>
      <p:ext uri="{BB962C8B-B14F-4D97-AF65-F5344CB8AC3E}">
        <p14:creationId xmlns:p14="http://schemas.microsoft.com/office/powerpoint/2010/main" val="106928508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250"/>
            <a:ext cx="9144000" cy="6739499"/>
          </a:xfrm>
          <a:prstGeom prst="rect">
            <a:avLst/>
          </a:prstGeom>
        </p:spPr>
      </p:pic>
    </p:spTree>
    <p:extLst>
      <p:ext uri="{BB962C8B-B14F-4D97-AF65-F5344CB8AC3E}">
        <p14:creationId xmlns:p14="http://schemas.microsoft.com/office/powerpoint/2010/main" val="19747789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493"/>
            <a:ext cx="9144000" cy="6697014"/>
          </a:xfrm>
          <a:prstGeom prst="rect">
            <a:avLst/>
          </a:prstGeom>
        </p:spPr>
      </p:pic>
    </p:spTree>
    <p:extLst>
      <p:ext uri="{BB962C8B-B14F-4D97-AF65-F5344CB8AC3E}">
        <p14:creationId xmlns:p14="http://schemas.microsoft.com/office/powerpoint/2010/main" val="6942471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04800"/>
            <a:ext cx="8153400" cy="5940088"/>
          </a:xfrm>
          <a:prstGeom prst="rect">
            <a:avLst/>
          </a:prstGeom>
          <a:noFill/>
        </p:spPr>
        <p:txBody>
          <a:bodyPr wrap="square" rtlCol="0">
            <a:spAutoFit/>
          </a:bodyPr>
          <a:lstStyle/>
          <a:p>
            <a:pPr algn="ctr"/>
            <a:r>
              <a:rPr lang="en-US" sz="2200" b="1" dirty="0" smtClean="0"/>
              <a:t>SWMM Volume 6 BMP L631 </a:t>
            </a:r>
            <a:r>
              <a:rPr lang="en-US" sz="2200" b="1" dirty="0"/>
              <a:t>P</a:t>
            </a:r>
            <a:r>
              <a:rPr lang="en-US" sz="2200" b="1" dirty="0" smtClean="0"/>
              <a:t>ermeable Pavement</a:t>
            </a:r>
          </a:p>
          <a:p>
            <a:endParaRPr lang="en-US" dirty="0"/>
          </a:p>
          <a:p>
            <a:pPr>
              <a:spcAft>
                <a:spcPts val="1200"/>
              </a:spcAft>
            </a:pPr>
            <a:r>
              <a:rPr lang="en-US" sz="2000" dirty="0" smtClean="0"/>
              <a:t>Soils Report Requirements per Volume 3 Appendix B </a:t>
            </a:r>
          </a:p>
          <a:p>
            <a:pPr>
              <a:spcAft>
                <a:spcPts val="1200"/>
              </a:spcAft>
            </a:pPr>
            <a:r>
              <a:rPr lang="en-US" sz="2000" dirty="0" smtClean="0"/>
              <a:t>Additional soils /geotechnical info required to use infiltration for Minimum Requirement #6 Water Quality,  See SWMM Volume 5 Section 7.6.4 – Permeable Pavement alone is not </a:t>
            </a:r>
            <a:r>
              <a:rPr lang="en-US" sz="2000" dirty="0" err="1" smtClean="0"/>
              <a:t>WQ</a:t>
            </a:r>
            <a:r>
              <a:rPr lang="en-US" sz="2000" dirty="0" smtClean="0"/>
              <a:t> appropriate underlying soils are necessary.</a:t>
            </a:r>
            <a:endParaRPr lang="en-US" sz="2000" dirty="0" smtClean="0">
              <a:solidFill>
                <a:srgbClr val="FF0000"/>
              </a:solidFill>
            </a:endParaRPr>
          </a:p>
          <a:p>
            <a:pPr>
              <a:spcAft>
                <a:spcPts val="1200"/>
              </a:spcAft>
            </a:pPr>
            <a:r>
              <a:rPr lang="en-US" sz="2000" dirty="0" smtClean="0"/>
              <a:t>Refer to PD-01 and PD-02 as applicable</a:t>
            </a:r>
          </a:p>
          <a:p>
            <a:pPr>
              <a:spcAft>
                <a:spcPts val="1200"/>
              </a:spcAft>
            </a:pPr>
            <a:r>
              <a:rPr lang="en-US" sz="2000" dirty="0" smtClean="0"/>
              <a:t>WWHM modeling required for reservoir layer sizing</a:t>
            </a:r>
          </a:p>
          <a:p>
            <a:pPr>
              <a:spcAft>
                <a:spcPts val="1200"/>
              </a:spcAft>
            </a:pPr>
            <a:r>
              <a:rPr lang="en-US" sz="2000" dirty="0" smtClean="0"/>
              <a:t>South </a:t>
            </a:r>
            <a:r>
              <a:rPr lang="en-US" sz="2000" dirty="0"/>
              <a:t>Tacoma Groundwater Protection may have additional permitting and water quality requirements, refer to SWMM Volume </a:t>
            </a:r>
            <a:r>
              <a:rPr lang="en-US" sz="2000" dirty="0" smtClean="0"/>
              <a:t>5 </a:t>
            </a:r>
            <a:r>
              <a:rPr lang="en-US" sz="2000" dirty="0"/>
              <a:t>Appendix </a:t>
            </a:r>
            <a:r>
              <a:rPr lang="en-US" sz="2000" dirty="0" smtClean="0"/>
              <a:t>D</a:t>
            </a:r>
            <a:endParaRPr lang="en-US" sz="2000" dirty="0"/>
          </a:p>
          <a:p>
            <a:pPr>
              <a:spcAft>
                <a:spcPts val="1200"/>
              </a:spcAft>
            </a:pPr>
            <a:r>
              <a:rPr lang="en-US" sz="2000" dirty="0" smtClean="0"/>
              <a:t>Limit run-on and must account for it in calculations</a:t>
            </a:r>
          </a:p>
          <a:p>
            <a:pPr>
              <a:spcAft>
                <a:spcPts val="1200"/>
              </a:spcAft>
            </a:pPr>
            <a:r>
              <a:rPr lang="en-US" sz="2000" dirty="0" smtClean="0"/>
              <a:t>See City of Tacoma Right-of-Way Design Manual Chapter 4 </a:t>
            </a:r>
            <a:r>
              <a:rPr lang="en-US" sz="2000" dirty="0"/>
              <a:t>and APWA Standard Specification for Permeable Pavements and Soil Preparation </a:t>
            </a:r>
            <a:r>
              <a:rPr lang="en-US" sz="2000" dirty="0">
                <a:hlinkClick r:id="rId2"/>
              </a:rPr>
              <a:t>http://www.wsdot.wa.gov/Partners/APWA/</a:t>
            </a:r>
            <a:r>
              <a:rPr lang="en-US" sz="2000" dirty="0"/>
              <a:t> </a:t>
            </a:r>
            <a:endParaRPr lang="en-US" sz="2000" dirty="0" smtClean="0"/>
          </a:p>
        </p:txBody>
      </p:sp>
    </p:spTree>
    <p:extLst>
      <p:ext uri="{BB962C8B-B14F-4D97-AF65-F5344CB8AC3E}">
        <p14:creationId xmlns:p14="http://schemas.microsoft.com/office/powerpoint/2010/main" val="353180159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44"/>
            <a:ext cx="9144000" cy="6698712"/>
          </a:xfrm>
          <a:prstGeom prst="rect">
            <a:avLst/>
          </a:prstGeom>
        </p:spPr>
      </p:pic>
    </p:spTree>
    <p:extLst>
      <p:ext uri="{BB962C8B-B14F-4D97-AF65-F5344CB8AC3E}">
        <p14:creationId xmlns:p14="http://schemas.microsoft.com/office/powerpoint/2010/main" val="279559842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199"/>
            <a:ext cx="9144000" cy="6701601"/>
          </a:xfrm>
          <a:prstGeom prst="rect">
            <a:avLst/>
          </a:prstGeom>
        </p:spPr>
      </p:pic>
    </p:spTree>
    <p:extLst>
      <p:ext uri="{BB962C8B-B14F-4D97-AF65-F5344CB8AC3E}">
        <p14:creationId xmlns:p14="http://schemas.microsoft.com/office/powerpoint/2010/main" val="21775605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33" y="0"/>
            <a:ext cx="8957734" cy="6858000"/>
          </a:xfrm>
          <a:prstGeom prst="rect">
            <a:avLst/>
          </a:prstGeom>
        </p:spPr>
      </p:pic>
    </p:spTree>
    <p:extLst>
      <p:ext uri="{BB962C8B-B14F-4D97-AF65-F5344CB8AC3E}">
        <p14:creationId xmlns:p14="http://schemas.microsoft.com/office/powerpoint/2010/main" val="52573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698"/>
            <a:ext cx="9144000" cy="6728604"/>
          </a:xfrm>
          <a:prstGeom prst="rect">
            <a:avLst/>
          </a:prstGeom>
        </p:spPr>
      </p:pic>
    </p:spTree>
    <p:extLst>
      <p:ext uri="{BB962C8B-B14F-4D97-AF65-F5344CB8AC3E}">
        <p14:creationId xmlns:p14="http://schemas.microsoft.com/office/powerpoint/2010/main" val="428505172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1000"/>
            <a:ext cx="8153400" cy="5909310"/>
          </a:xfrm>
          <a:prstGeom prst="rect">
            <a:avLst/>
          </a:prstGeom>
          <a:noFill/>
        </p:spPr>
        <p:txBody>
          <a:bodyPr wrap="square" rtlCol="0">
            <a:spAutoFit/>
          </a:bodyPr>
          <a:lstStyle/>
          <a:p>
            <a:pPr algn="ctr"/>
            <a:r>
              <a:rPr lang="en-US" sz="2200" b="1" dirty="0" smtClean="0"/>
              <a:t>SWMM Vol. 6 - BMP L631 </a:t>
            </a:r>
            <a:r>
              <a:rPr lang="en-US" sz="2200" b="1" dirty="0"/>
              <a:t>P</a:t>
            </a:r>
            <a:r>
              <a:rPr lang="en-US" sz="2200" b="1" dirty="0" smtClean="0"/>
              <a:t>ermeable Pavement</a:t>
            </a:r>
          </a:p>
          <a:p>
            <a:endParaRPr lang="en-US" dirty="0"/>
          </a:p>
          <a:p>
            <a:r>
              <a:rPr lang="en-US" sz="2000" dirty="0" smtClean="0"/>
              <a:t>Ballasted Sidewalk guidance and requirements to be added to BMP </a:t>
            </a:r>
            <a:r>
              <a:rPr lang="en-US" sz="2000" dirty="0" err="1" smtClean="0"/>
              <a:t>L631</a:t>
            </a:r>
            <a:r>
              <a:rPr lang="en-US" sz="2000" dirty="0" smtClean="0"/>
              <a:t> with upcoming errata</a:t>
            </a:r>
          </a:p>
          <a:p>
            <a:endParaRPr lang="en-US" sz="2000" dirty="0"/>
          </a:p>
          <a:p>
            <a:r>
              <a:rPr lang="en-US" sz="2000" dirty="0" smtClean="0"/>
              <a:t>Soils Report Requirements per Volume 3 Appendix B</a:t>
            </a:r>
          </a:p>
          <a:p>
            <a:endParaRPr lang="en-US" sz="2000" dirty="0"/>
          </a:p>
          <a:p>
            <a:r>
              <a:rPr lang="en-US" sz="2000" dirty="0" smtClean="0"/>
              <a:t>WWHM modeling is not required for typical sidewalk installations or single/family duplex driveways</a:t>
            </a:r>
          </a:p>
          <a:p>
            <a:endParaRPr lang="en-US" sz="2000" dirty="0"/>
          </a:p>
          <a:p>
            <a:r>
              <a:rPr lang="en-US" sz="2000" dirty="0" smtClean="0"/>
              <a:t>Limit run-on.  If run-on exists, it must be included in </a:t>
            </a:r>
            <a:r>
              <a:rPr lang="en-US" sz="2000" dirty="0" err="1" smtClean="0"/>
              <a:t>WWHM</a:t>
            </a:r>
            <a:r>
              <a:rPr lang="en-US" sz="2000" dirty="0" smtClean="0"/>
              <a:t> modeling calculations</a:t>
            </a:r>
          </a:p>
          <a:p>
            <a:endParaRPr lang="en-US" sz="2000" dirty="0"/>
          </a:p>
          <a:p>
            <a:r>
              <a:rPr lang="en-US" sz="2000" dirty="0" smtClean="0"/>
              <a:t>See City of Tacoma Right-of-Way Design Manual Chapter 4 </a:t>
            </a:r>
            <a:r>
              <a:rPr lang="en-US" sz="2000" dirty="0"/>
              <a:t>and APWA Standard Specification for Permeable Pavements and Soil Preparation </a:t>
            </a:r>
            <a:r>
              <a:rPr lang="en-US" sz="2000" dirty="0">
                <a:hlinkClick r:id="rId2"/>
              </a:rPr>
              <a:t>http://www.wsdot.wa.gov/Partners/APWA/</a:t>
            </a:r>
            <a:r>
              <a:rPr lang="en-US" sz="2000" dirty="0"/>
              <a:t> </a:t>
            </a:r>
          </a:p>
          <a:p>
            <a:endParaRPr lang="en-US" sz="2000" dirty="0" smtClean="0"/>
          </a:p>
          <a:p>
            <a:endParaRPr lang="en-US" sz="2000" dirty="0"/>
          </a:p>
          <a:p>
            <a:endParaRPr lang="en-US" dirty="0" smtClean="0"/>
          </a:p>
        </p:txBody>
      </p:sp>
    </p:spTree>
    <p:extLst>
      <p:ext uri="{BB962C8B-B14F-4D97-AF65-F5344CB8AC3E}">
        <p14:creationId xmlns:p14="http://schemas.microsoft.com/office/powerpoint/2010/main" val="321014546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591"/>
            <a:ext cx="9144000" cy="6726818"/>
          </a:xfrm>
          <a:prstGeom prst="rect">
            <a:avLst/>
          </a:prstGeom>
        </p:spPr>
      </p:pic>
    </p:spTree>
    <p:extLst>
      <p:ext uri="{BB962C8B-B14F-4D97-AF65-F5344CB8AC3E}">
        <p14:creationId xmlns:p14="http://schemas.microsoft.com/office/powerpoint/2010/main" val="200849965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252"/>
            <a:ext cx="9144000" cy="6769496"/>
          </a:xfrm>
          <a:prstGeom prst="rect">
            <a:avLst/>
          </a:prstGeom>
        </p:spPr>
      </p:pic>
    </p:spTree>
    <p:extLst>
      <p:ext uri="{BB962C8B-B14F-4D97-AF65-F5344CB8AC3E}">
        <p14:creationId xmlns:p14="http://schemas.microsoft.com/office/powerpoint/2010/main" val="12153628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576"/>
            <a:ext cx="9144000" cy="6654848"/>
          </a:xfrm>
          <a:prstGeom prst="rect">
            <a:avLst/>
          </a:prstGeom>
        </p:spPr>
      </p:pic>
    </p:spTree>
    <p:extLst>
      <p:ext uri="{BB962C8B-B14F-4D97-AF65-F5344CB8AC3E}">
        <p14:creationId xmlns:p14="http://schemas.microsoft.com/office/powerpoint/2010/main" val="416663994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86"/>
            <a:ext cx="9144000" cy="6688428"/>
          </a:xfrm>
          <a:prstGeom prst="rect">
            <a:avLst/>
          </a:prstGeom>
        </p:spPr>
      </p:pic>
    </p:spTree>
    <p:extLst>
      <p:ext uri="{BB962C8B-B14F-4D97-AF65-F5344CB8AC3E}">
        <p14:creationId xmlns:p14="http://schemas.microsoft.com/office/powerpoint/2010/main" val="408169820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156"/>
            <a:ext cx="9144000" cy="6717688"/>
          </a:xfrm>
          <a:prstGeom prst="rect">
            <a:avLst/>
          </a:prstGeom>
        </p:spPr>
      </p:pic>
    </p:spTree>
    <p:extLst>
      <p:ext uri="{BB962C8B-B14F-4D97-AF65-F5344CB8AC3E}">
        <p14:creationId xmlns:p14="http://schemas.microsoft.com/office/powerpoint/2010/main" val="113637889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892"/>
            <a:ext cx="9144000" cy="6718216"/>
          </a:xfrm>
          <a:prstGeom prst="rect">
            <a:avLst/>
          </a:prstGeom>
        </p:spPr>
      </p:pic>
    </p:spTree>
    <p:extLst>
      <p:ext uri="{BB962C8B-B14F-4D97-AF65-F5344CB8AC3E}">
        <p14:creationId xmlns:p14="http://schemas.microsoft.com/office/powerpoint/2010/main" val="161232187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085"/>
            <a:ext cx="9144000" cy="6769829"/>
          </a:xfrm>
          <a:prstGeom prst="rect">
            <a:avLst/>
          </a:prstGeom>
        </p:spPr>
      </p:pic>
    </p:spTree>
    <p:extLst>
      <p:ext uri="{BB962C8B-B14F-4D97-AF65-F5344CB8AC3E}">
        <p14:creationId xmlns:p14="http://schemas.microsoft.com/office/powerpoint/2010/main" val="417472711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457200"/>
            <a:ext cx="8305800" cy="2923877"/>
          </a:xfrm>
          <a:prstGeom prst="rect">
            <a:avLst/>
          </a:prstGeom>
          <a:noFill/>
        </p:spPr>
        <p:txBody>
          <a:bodyPr wrap="square" rtlCol="0">
            <a:spAutoFit/>
          </a:bodyPr>
          <a:lstStyle/>
          <a:p>
            <a:pPr algn="ctr"/>
            <a:r>
              <a:rPr lang="en-US" sz="2000" b="1" dirty="0" smtClean="0"/>
              <a:t>SWMM Vol. 3 - BMP L605 Collect and Convey</a:t>
            </a:r>
          </a:p>
          <a:p>
            <a:endParaRPr lang="en-US" dirty="0"/>
          </a:p>
          <a:p>
            <a:pPr>
              <a:spcAft>
                <a:spcPts val="1200"/>
              </a:spcAft>
            </a:pPr>
            <a:r>
              <a:rPr lang="en-US" sz="2000" dirty="0" smtClean="0"/>
              <a:t>An analysis of the downstream system may be required before connection to system see SWMM – MR#10</a:t>
            </a:r>
          </a:p>
          <a:p>
            <a:pPr>
              <a:spcAft>
                <a:spcPts val="1200"/>
              </a:spcAft>
            </a:pPr>
            <a:r>
              <a:rPr lang="en-US" sz="2000" dirty="0" smtClean="0"/>
              <a:t>Storm Connection Permit </a:t>
            </a:r>
            <a:r>
              <a:rPr lang="en-US" sz="2000" dirty="0" smtClean="0"/>
              <a:t>Required</a:t>
            </a:r>
            <a:endParaRPr lang="en-US" sz="2000" dirty="0"/>
          </a:p>
          <a:p>
            <a:pPr>
              <a:spcAft>
                <a:spcPts val="1200"/>
              </a:spcAft>
            </a:pPr>
            <a:r>
              <a:rPr lang="en-US" sz="2000" dirty="0" smtClean="0"/>
              <a:t>Contains notes for use with permeable sidewalk</a:t>
            </a:r>
            <a:endParaRPr lang="en-US" sz="2000" dirty="0"/>
          </a:p>
          <a:p>
            <a:endParaRPr lang="en-US" dirty="0" smtClean="0"/>
          </a:p>
          <a:p>
            <a:endParaRPr lang="en-US" dirty="0"/>
          </a:p>
        </p:txBody>
      </p:sp>
    </p:spTree>
    <p:extLst>
      <p:ext uri="{BB962C8B-B14F-4D97-AF65-F5344CB8AC3E}">
        <p14:creationId xmlns:p14="http://schemas.microsoft.com/office/powerpoint/2010/main" val="8306582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908</TotalTime>
  <Words>1686</Words>
  <Application>Microsoft Office PowerPoint</Application>
  <PresentationFormat>On-screen Show (4:3)</PresentationFormat>
  <Paragraphs>217</Paragraphs>
  <Slides>118</Slides>
  <Notes>0</Notes>
  <HiddenSlides>0</HiddenSlides>
  <MMClips>0</MMClips>
  <ScaleCrop>false</ScaleCrop>
  <HeadingPairs>
    <vt:vector size="4" baseType="variant">
      <vt:variant>
        <vt:lpstr>Theme</vt:lpstr>
      </vt:variant>
      <vt:variant>
        <vt:i4>1</vt:i4>
      </vt:variant>
      <vt:variant>
        <vt:lpstr>Slide Titles</vt:lpstr>
      </vt:variant>
      <vt:variant>
        <vt:i4>118</vt:i4>
      </vt:variant>
    </vt:vector>
  </HeadingPairs>
  <TitlesOfParts>
    <vt:vector size="119" baseType="lpstr">
      <vt:lpstr>Civic</vt:lpstr>
      <vt:lpstr>April 28, 2016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New details for Road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coming !</vt:lpstr>
    </vt:vector>
  </TitlesOfParts>
  <Company>City of Tacoma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Keeley Burckhardt</dc:creator>
  <cp:lastModifiedBy>Trohimovich, Merita</cp:lastModifiedBy>
  <cp:revision>60</cp:revision>
  <dcterms:created xsi:type="dcterms:W3CDTF">2016-04-08T17:36:11Z</dcterms:created>
  <dcterms:modified xsi:type="dcterms:W3CDTF">2016-04-27T20:57:53Z</dcterms:modified>
</cp:coreProperties>
</file>